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82" r:id="rId2"/>
  </p:sldMasterIdLst>
  <p:notesMasterIdLst>
    <p:notesMasterId r:id="rId12"/>
  </p:notesMasterIdLst>
  <p:sldIdLst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FF"/>
    <a:srgbClr val="009999"/>
    <a:srgbClr val="FF3300"/>
    <a:srgbClr val="FF6633"/>
    <a:srgbClr val="F8F8F8"/>
    <a:srgbClr val="FFFF99"/>
    <a:srgbClr val="FFFF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82522" autoAdjust="0"/>
  </p:normalViewPr>
  <p:slideViewPr>
    <p:cSldViewPr>
      <p:cViewPr varScale="1">
        <p:scale>
          <a:sx n="96" d="100"/>
          <a:sy n="96" d="100"/>
        </p:scale>
        <p:origin x="203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0E7E8C-EBB1-4DD3-893A-FF3CBCB71744}" type="doc">
      <dgm:prSet loTypeId="urn:microsoft.com/office/officeart/2005/8/layout/hList7" loCatId="relationship" qsTypeId="urn:microsoft.com/office/officeart/2005/8/quickstyle/simple1" qsCatId="simple" csTypeId="urn:microsoft.com/office/officeart/2005/8/colors/colorful1" csCatId="colorful" phldr="1"/>
      <dgm:spPr/>
    </dgm:pt>
    <dgm:pt modelId="{1F1C42FC-00A6-434D-844A-51D2A5FCDD91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5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0" i="0" u="none" strike="noStrike" cap="none" normalizeH="0" baseline="0" dirty="0" err="1" smtClean="0">
              <a:ln/>
              <a:effectLst/>
              <a:latin typeface="Times New Roman" panose="02020603050405020304" pitchFamily="18" charset="0"/>
            </a:rPr>
            <a:t>Strategier</a:t>
          </a:r>
          <a:r>
            <a:rPr kumimoji="0" lang="en-US" sz="14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</a:rPr>
            <a:t> for </a:t>
          </a:r>
          <a:r>
            <a:rPr kumimoji="0" lang="en-US" sz="1400" b="0" i="0" u="none" strike="noStrike" cap="none" normalizeH="0" baseline="0" dirty="0" err="1" smtClean="0">
              <a:ln/>
              <a:effectLst/>
              <a:latin typeface="Times New Roman" panose="02020603050405020304" pitchFamily="18" charset="0"/>
            </a:rPr>
            <a:t>nyetablering</a:t>
          </a:r>
          <a:endParaRPr kumimoji="0" lang="en-US" sz="1400" b="0" i="0" u="none" strike="noStrike" cap="none" normalizeH="0" baseline="0" dirty="0" smtClean="0">
            <a:ln/>
            <a:effectLst/>
            <a:latin typeface="Times New Roman" panose="02020603050405020304" pitchFamily="18" charset="0"/>
          </a:endParaRPr>
        </a:p>
      </dgm:t>
    </dgm:pt>
    <dgm:pt modelId="{CC78A501-62E3-4876-9A27-645B3B838CA7}" type="parTrans" cxnId="{8B60CD0E-A940-452B-9F3E-0BF5AA6D4A5D}">
      <dgm:prSet/>
      <dgm:spPr/>
      <dgm:t>
        <a:bodyPr/>
        <a:lstStyle/>
        <a:p>
          <a:endParaRPr lang="nb-NO" sz="1400"/>
        </a:p>
      </dgm:t>
    </dgm:pt>
    <dgm:pt modelId="{F935BE56-CB92-45E1-98FC-DE0EDF6E6CCC}" type="sibTrans" cxnId="{8B60CD0E-A940-452B-9F3E-0BF5AA6D4A5D}">
      <dgm:prSet/>
      <dgm:spPr/>
      <dgm:t>
        <a:bodyPr/>
        <a:lstStyle/>
        <a:p>
          <a:endParaRPr lang="nb-NO" sz="1400"/>
        </a:p>
      </dgm:t>
    </dgm:pt>
    <dgm:pt modelId="{C87EAA1F-449E-49F0-B19B-BD0BF4E022C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5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</a:rPr>
            <a:t>Data om </a:t>
          </a:r>
          <a:r>
            <a:rPr kumimoji="0" lang="en-US" sz="1400" b="0" i="0" u="none" strike="noStrike" cap="none" normalizeH="0" baseline="0" dirty="0" err="1" smtClean="0">
              <a:ln/>
              <a:effectLst/>
              <a:latin typeface="Times New Roman" panose="02020603050405020304" pitchFamily="18" charset="0"/>
            </a:rPr>
            <a:t>konkurrentene</a:t>
          </a:r>
          <a:endParaRPr kumimoji="0" lang="en-US" sz="1400" b="0" i="0" u="none" strike="noStrike" cap="none" normalizeH="0" baseline="0" dirty="0" smtClean="0">
            <a:ln/>
            <a:effectLst/>
            <a:latin typeface="Times New Roman" panose="02020603050405020304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400" b="0" i="0" u="none" strike="noStrike" cap="none" normalizeH="0" baseline="0" dirty="0" smtClean="0">
            <a:ln/>
            <a:effectLst/>
            <a:latin typeface="Times New Roman" panose="02020603050405020304" pitchFamily="18" charset="0"/>
          </a:endParaRPr>
        </a:p>
      </dgm:t>
    </dgm:pt>
    <dgm:pt modelId="{5D582CA2-7293-4081-81E3-15E7EB39FF00}" type="parTrans" cxnId="{D2FBCF6D-30E5-43C6-9415-B1DFE9A44507}">
      <dgm:prSet/>
      <dgm:spPr/>
      <dgm:t>
        <a:bodyPr/>
        <a:lstStyle/>
        <a:p>
          <a:endParaRPr lang="nb-NO" sz="1400"/>
        </a:p>
      </dgm:t>
    </dgm:pt>
    <dgm:pt modelId="{882938E5-D336-4A31-8B4C-CB2A73E9D222}" type="sibTrans" cxnId="{D2FBCF6D-30E5-43C6-9415-B1DFE9A44507}">
      <dgm:prSet/>
      <dgm:spPr/>
      <dgm:t>
        <a:bodyPr/>
        <a:lstStyle/>
        <a:p>
          <a:endParaRPr lang="nb-NO" sz="1400"/>
        </a:p>
      </dgm:t>
    </dgm:pt>
    <dgm:pt modelId="{3A0A6CF6-285C-4BDF-9BFA-DB3BF9F5455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5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0" i="0" u="none" strike="noStrike" cap="none" normalizeH="0" baseline="0" dirty="0" err="1" smtClean="0">
              <a:ln/>
              <a:effectLst/>
              <a:latin typeface="Times New Roman" panose="02020603050405020304" pitchFamily="18" charset="0"/>
            </a:rPr>
            <a:t>Markedsanalyse</a:t>
          </a:r>
          <a:r>
            <a:rPr kumimoji="0" lang="en-US" sz="14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</a:rPr>
            <a:t>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5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0" i="0" u="none" strike="noStrike" cap="none" normalizeH="0" baseline="0" dirty="0" err="1" smtClean="0">
              <a:ln/>
              <a:effectLst/>
              <a:latin typeface="Times New Roman" panose="02020603050405020304" pitchFamily="18" charset="0"/>
            </a:rPr>
            <a:t>markedsevaluering</a:t>
          </a:r>
          <a:r>
            <a:rPr kumimoji="0" lang="en-US" sz="14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</a:rPr>
            <a:t> </a:t>
          </a:r>
          <a:r>
            <a:rPr kumimoji="0" lang="en-US" sz="1400" b="0" i="0" u="none" strike="noStrike" cap="none" normalizeH="0" baseline="0" dirty="0" err="1" smtClean="0">
              <a:ln/>
              <a:effectLst/>
              <a:latin typeface="Times New Roman" panose="02020603050405020304" pitchFamily="18" charset="0"/>
            </a:rPr>
            <a:t>og</a:t>
          </a:r>
          <a:r>
            <a:rPr kumimoji="0" lang="en-US" sz="14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</a:rPr>
            <a:t> </a:t>
          </a:r>
          <a:r>
            <a:rPr kumimoji="0" lang="en-US" sz="1400" b="0" i="0" u="none" strike="noStrike" cap="none" normalizeH="0" baseline="0" dirty="0" err="1" smtClean="0">
              <a:ln/>
              <a:effectLst/>
              <a:latin typeface="Times New Roman" panose="02020603050405020304" pitchFamily="18" charset="0"/>
            </a:rPr>
            <a:t>markedsovervåking</a:t>
          </a:r>
          <a:endParaRPr kumimoji="0" lang="en-US" sz="1400" b="0" i="0" u="none" strike="noStrike" cap="none" normalizeH="0" baseline="0" dirty="0" smtClean="0">
            <a:ln/>
            <a:effectLst/>
            <a:latin typeface="Times New Roman" panose="02020603050405020304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400" b="0" i="0" u="none" strike="noStrike" cap="none" normalizeH="0" baseline="0" dirty="0" smtClean="0">
            <a:ln/>
            <a:effectLst/>
            <a:latin typeface="Times New Roman" panose="02020603050405020304" pitchFamily="18" charset="0"/>
          </a:endParaRPr>
        </a:p>
      </dgm:t>
    </dgm:pt>
    <dgm:pt modelId="{AA626CCC-35A9-4464-8768-62FB80C08C3D}" type="parTrans" cxnId="{A0DD8138-DCAC-4D8A-AE4D-582502B6969B}">
      <dgm:prSet/>
      <dgm:spPr/>
      <dgm:t>
        <a:bodyPr/>
        <a:lstStyle/>
        <a:p>
          <a:endParaRPr lang="nb-NO" sz="1400"/>
        </a:p>
      </dgm:t>
    </dgm:pt>
    <dgm:pt modelId="{A1D1C64B-8E29-4E2E-AB98-BA727EFC2587}" type="sibTrans" cxnId="{A0DD8138-DCAC-4D8A-AE4D-582502B6969B}">
      <dgm:prSet/>
      <dgm:spPr/>
      <dgm:t>
        <a:bodyPr/>
        <a:lstStyle/>
        <a:p>
          <a:endParaRPr lang="nb-NO" sz="1400"/>
        </a:p>
      </dgm:t>
    </dgm:pt>
    <dgm:pt modelId="{CC3B3149-E295-4C33-A505-32F17D00D10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5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0" i="0" u="none" strike="noStrike" cap="none" normalizeH="0" baseline="0" dirty="0" err="1" smtClean="0">
              <a:ln/>
              <a:effectLst/>
              <a:latin typeface="Times New Roman" panose="02020603050405020304" pitchFamily="18" charset="0"/>
            </a:rPr>
            <a:t>Produkt</a:t>
          </a:r>
          <a:r>
            <a:rPr kumimoji="0" lang="en-US" sz="14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</a:rPr>
            <a:t>- </a:t>
          </a:r>
          <a:r>
            <a:rPr kumimoji="0" lang="en-US" sz="1400" b="0" i="0" u="none" strike="noStrike" cap="none" normalizeH="0" baseline="0" dirty="0" err="1" smtClean="0">
              <a:ln/>
              <a:effectLst/>
              <a:latin typeface="Times New Roman" panose="02020603050405020304" pitchFamily="18" charset="0"/>
            </a:rPr>
            <a:t>og</a:t>
          </a:r>
          <a:r>
            <a:rPr kumimoji="0" lang="en-US" sz="14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</a:rPr>
            <a:t> </a:t>
          </a:r>
          <a:r>
            <a:rPr kumimoji="0" lang="en-US" sz="1400" b="0" i="0" u="none" strike="noStrike" cap="none" normalizeH="0" baseline="0" dirty="0" err="1" smtClean="0">
              <a:ln/>
              <a:effectLst/>
              <a:latin typeface="Times New Roman" panose="02020603050405020304" pitchFamily="18" charset="0"/>
            </a:rPr>
            <a:t>varemerkelansering</a:t>
          </a:r>
          <a:endParaRPr kumimoji="0" lang="en-US" sz="1400" b="0" i="0" u="none" strike="noStrike" cap="none" normalizeH="0" baseline="0" dirty="0" smtClean="0">
            <a:ln/>
            <a:effectLst/>
            <a:latin typeface="Times New Roman" panose="02020603050405020304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400" b="0" i="0" u="none" strike="noStrike" cap="none" normalizeH="0" baseline="0" dirty="0" smtClean="0">
            <a:ln/>
            <a:effectLst/>
            <a:latin typeface="Times New Roman" panose="02020603050405020304" pitchFamily="18" charset="0"/>
          </a:endParaRPr>
        </a:p>
      </dgm:t>
    </dgm:pt>
    <dgm:pt modelId="{4D2383C2-F75F-47A1-AD9D-5F4AC9DFA7D1}" type="parTrans" cxnId="{8321012D-BD90-4B45-846B-47A7B7F428B9}">
      <dgm:prSet/>
      <dgm:spPr/>
      <dgm:t>
        <a:bodyPr/>
        <a:lstStyle/>
        <a:p>
          <a:endParaRPr lang="nb-NO"/>
        </a:p>
      </dgm:t>
    </dgm:pt>
    <dgm:pt modelId="{FB7BA6DD-3494-4227-BFC2-2CA132882725}" type="sibTrans" cxnId="{8321012D-BD90-4B45-846B-47A7B7F428B9}">
      <dgm:prSet/>
      <dgm:spPr/>
      <dgm:t>
        <a:bodyPr/>
        <a:lstStyle/>
        <a:p>
          <a:endParaRPr lang="nb-NO"/>
        </a:p>
      </dgm:t>
    </dgm:pt>
    <dgm:pt modelId="{783E056F-F5B8-4BFF-9A21-7FA86FAFF3ED}" type="pres">
      <dgm:prSet presAssocID="{C10E7E8C-EBB1-4DD3-893A-FF3CBCB71744}" presName="Name0" presStyleCnt="0">
        <dgm:presLayoutVars>
          <dgm:dir/>
          <dgm:resizeHandles val="exact"/>
        </dgm:presLayoutVars>
      </dgm:prSet>
      <dgm:spPr/>
    </dgm:pt>
    <dgm:pt modelId="{9B69AFB0-4DAB-48F9-831B-458F17D815FC}" type="pres">
      <dgm:prSet presAssocID="{C10E7E8C-EBB1-4DD3-893A-FF3CBCB71744}" presName="fgShape" presStyleLbl="fgShp" presStyleIdx="0" presStyleCnt="1"/>
      <dgm:spPr/>
    </dgm:pt>
    <dgm:pt modelId="{DC9EC815-08D0-40BE-BA0C-FFB563D987D9}" type="pres">
      <dgm:prSet presAssocID="{C10E7E8C-EBB1-4DD3-893A-FF3CBCB71744}" presName="linComp" presStyleCnt="0"/>
      <dgm:spPr/>
    </dgm:pt>
    <dgm:pt modelId="{CA04216B-FA30-4DF9-85C0-3366B5AF963C}" type="pres">
      <dgm:prSet presAssocID="{1F1C42FC-00A6-434D-844A-51D2A5FCDD91}" presName="compNode" presStyleCnt="0"/>
      <dgm:spPr/>
    </dgm:pt>
    <dgm:pt modelId="{B871272D-9FDC-42BD-AB68-6A4092407719}" type="pres">
      <dgm:prSet presAssocID="{1F1C42FC-00A6-434D-844A-51D2A5FCDD91}" presName="bkgdShape" presStyleLbl="node1" presStyleIdx="0" presStyleCnt="4"/>
      <dgm:spPr/>
      <dgm:t>
        <a:bodyPr/>
        <a:lstStyle/>
        <a:p>
          <a:endParaRPr lang="nb-NO"/>
        </a:p>
      </dgm:t>
    </dgm:pt>
    <dgm:pt modelId="{8C1E5615-82E8-451D-A860-CBD9DB02425A}" type="pres">
      <dgm:prSet presAssocID="{1F1C42FC-00A6-434D-844A-51D2A5FCDD91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13120E7-9B61-45EE-A2C5-574364D745CC}" type="pres">
      <dgm:prSet presAssocID="{1F1C42FC-00A6-434D-844A-51D2A5FCDD91}" presName="invisiNode" presStyleLbl="node1" presStyleIdx="0" presStyleCnt="4"/>
      <dgm:spPr/>
    </dgm:pt>
    <dgm:pt modelId="{6EF6E782-00EF-4799-A5EF-C473DF624781}" type="pres">
      <dgm:prSet presAssocID="{1F1C42FC-00A6-434D-844A-51D2A5FCDD91}" presName="imagNode" presStyleLbl="fgImgPlace1" presStyleIdx="0" presStyleCnt="4"/>
      <dgm:spPr/>
    </dgm:pt>
    <dgm:pt modelId="{65E80153-F38A-4E80-AF4C-F0F267879A25}" type="pres">
      <dgm:prSet presAssocID="{F935BE56-CB92-45E1-98FC-DE0EDF6E6CC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72E25E88-EBB5-4E2F-95C1-E42AB290A68F}" type="pres">
      <dgm:prSet presAssocID="{CC3B3149-E295-4C33-A505-32F17D00D102}" presName="compNode" presStyleCnt="0"/>
      <dgm:spPr/>
    </dgm:pt>
    <dgm:pt modelId="{987B5927-06D4-4906-B064-7F6182C4FCC5}" type="pres">
      <dgm:prSet presAssocID="{CC3B3149-E295-4C33-A505-32F17D00D102}" presName="bkgdShape" presStyleLbl="node1" presStyleIdx="1" presStyleCnt="4"/>
      <dgm:spPr/>
      <dgm:t>
        <a:bodyPr/>
        <a:lstStyle/>
        <a:p>
          <a:endParaRPr lang="en-US"/>
        </a:p>
      </dgm:t>
    </dgm:pt>
    <dgm:pt modelId="{DC6C8F09-4878-4883-A4DA-9EDD983C4200}" type="pres">
      <dgm:prSet presAssocID="{CC3B3149-E295-4C33-A505-32F17D00D102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765653-29A1-42A1-9320-AFE04897914B}" type="pres">
      <dgm:prSet presAssocID="{CC3B3149-E295-4C33-A505-32F17D00D102}" presName="invisiNode" presStyleLbl="node1" presStyleIdx="1" presStyleCnt="4"/>
      <dgm:spPr/>
    </dgm:pt>
    <dgm:pt modelId="{64A66B4F-F5DE-40FC-8BFF-E9A3D986B0B2}" type="pres">
      <dgm:prSet presAssocID="{CC3B3149-E295-4C33-A505-32F17D00D102}" presName="imagNode" presStyleLbl="fgImgPlace1" presStyleIdx="1" presStyleCnt="4"/>
      <dgm:spPr/>
    </dgm:pt>
    <dgm:pt modelId="{EACF2DAD-E258-4FEB-B5BE-11CF88A9B00E}" type="pres">
      <dgm:prSet presAssocID="{FB7BA6DD-3494-4227-BFC2-2CA132882725}" presName="sibTrans" presStyleLbl="sibTrans2D1" presStyleIdx="0" presStyleCnt="0"/>
      <dgm:spPr/>
      <dgm:t>
        <a:bodyPr/>
        <a:lstStyle/>
        <a:p>
          <a:endParaRPr lang="en-US"/>
        </a:p>
      </dgm:t>
    </dgm:pt>
    <dgm:pt modelId="{9BEF0F1E-655B-4EB1-91DB-1D52A3BCBAF0}" type="pres">
      <dgm:prSet presAssocID="{C87EAA1F-449E-49F0-B19B-BD0BF4E022C3}" presName="compNode" presStyleCnt="0"/>
      <dgm:spPr/>
    </dgm:pt>
    <dgm:pt modelId="{5F6F315D-E0D3-419A-9AB6-24B1B11EAF41}" type="pres">
      <dgm:prSet presAssocID="{C87EAA1F-449E-49F0-B19B-BD0BF4E022C3}" presName="bkgdShape" presStyleLbl="node1" presStyleIdx="2" presStyleCnt="4"/>
      <dgm:spPr/>
      <dgm:t>
        <a:bodyPr/>
        <a:lstStyle/>
        <a:p>
          <a:endParaRPr lang="en-US"/>
        </a:p>
      </dgm:t>
    </dgm:pt>
    <dgm:pt modelId="{516C910F-1F3E-49DF-B67C-E7CF3CB0A4EB}" type="pres">
      <dgm:prSet presAssocID="{C87EAA1F-449E-49F0-B19B-BD0BF4E022C3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5D0874-7BCC-40E9-B868-3BF43CDF101E}" type="pres">
      <dgm:prSet presAssocID="{C87EAA1F-449E-49F0-B19B-BD0BF4E022C3}" presName="invisiNode" presStyleLbl="node1" presStyleIdx="2" presStyleCnt="4"/>
      <dgm:spPr/>
    </dgm:pt>
    <dgm:pt modelId="{FE6DB283-D710-405A-89F3-8585189A6348}" type="pres">
      <dgm:prSet presAssocID="{C87EAA1F-449E-49F0-B19B-BD0BF4E022C3}" presName="imagNode" presStyleLbl="fgImgPlace1" presStyleIdx="2" presStyleCnt="4"/>
      <dgm:spPr/>
    </dgm:pt>
    <dgm:pt modelId="{D25E5766-71B2-4F00-8A50-A7CCE511C494}" type="pres">
      <dgm:prSet presAssocID="{882938E5-D336-4A31-8B4C-CB2A73E9D222}" presName="sibTrans" presStyleLbl="sibTrans2D1" presStyleIdx="0" presStyleCnt="0"/>
      <dgm:spPr/>
      <dgm:t>
        <a:bodyPr/>
        <a:lstStyle/>
        <a:p>
          <a:endParaRPr lang="en-US"/>
        </a:p>
      </dgm:t>
    </dgm:pt>
    <dgm:pt modelId="{DCEEDA28-BA63-4AD9-B613-4841C09BE2E7}" type="pres">
      <dgm:prSet presAssocID="{3A0A6CF6-285C-4BDF-9BFA-DB3BF9F54556}" presName="compNode" presStyleCnt="0"/>
      <dgm:spPr/>
    </dgm:pt>
    <dgm:pt modelId="{75D38D90-F8EF-4362-9630-330324376D5A}" type="pres">
      <dgm:prSet presAssocID="{3A0A6CF6-285C-4BDF-9BFA-DB3BF9F54556}" presName="bkgdShape" presStyleLbl="node1" presStyleIdx="3" presStyleCnt="4"/>
      <dgm:spPr/>
      <dgm:t>
        <a:bodyPr/>
        <a:lstStyle/>
        <a:p>
          <a:endParaRPr lang="nb-NO"/>
        </a:p>
      </dgm:t>
    </dgm:pt>
    <dgm:pt modelId="{3CE5E0CA-E59B-4FD2-B75C-A0A20C82A573}" type="pres">
      <dgm:prSet presAssocID="{3A0A6CF6-285C-4BDF-9BFA-DB3BF9F54556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26A44A01-B35C-47FD-BCBB-F724E35F8DD9}" type="pres">
      <dgm:prSet presAssocID="{3A0A6CF6-285C-4BDF-9BFA-DB3BF9F54556}" presName="invisiNode" presStyleLbl="node1" presStyleIdx="3" presStyleCnt="4"/>
      <dgm:spPr/>
    </dgm:pt>
    <dgm:pt modelId="{B29ED333-7C41-4F26-904D-62F034B63F09}" type="pres">
      <dgm:prSet presAssocID="{3A0A6CF6-285C-4BDF-9BFA-DB3BF9F54556}" presName="imagNode" presStyleLbl="fgImgPlace1" presStyleIdx="3" presStyleCnt="4"/>
      <dgm:spPr/>
    </dgm:pt>
  </dgm:ptLst>
  <dgm:cxnLst>
    <dgm:cxn modelId="{74E7ECDA-7139-457E-92FC-309845531E43}" type="presOf" srcId="{C10E7E8C-EBB1-4DD3-893A-FF3CBCB71744}" destId="{783E056F-F5B8-4BFF-9A21-7FA86FAFF3ED}" srcOrd="0" destOrd="0" presId="urn:microsoft.com/office/officeart/2005/8/layout/hList7"/>
    <dgm:cxn modelId="{A0DD8138-DCAC-4D8A-AE4D-582502B6969B}" srcId="{C10E7E8C-EBB1-4DD3-893A-FF3CBCB71744}" destId="{3A0A6CF6-285C-4BDF-9BFA-DB3BF9F54556}" srcOrd="3" destOrd="0" parTransId="{AA626CCC-35A9-4464-8768-62FB80C08C3D}" sibTransId="{A1D1C64B-8E29-4E2E-AB98-BA727EFC2587}"/>
    <dgm:cxn modelId="{D2FBCF6D-30E5-43C6-9415-B1DFE9A44507}" srcId="{C10E7E8C-EBB1-4DD3-893A-FF3CBCB71744}" destId="{C87EAA1F-449E-49F0-B19B-BD0BF4E022C3}" srcOrd="2" destOrd="0" parTransId="{5D582CA2-7293-4081-81E3-15E7EB39FF00}" sibTransId="{882938E5-D336-4A31-8B4C-CB2A73E9D222}"/>
    <dgm:cxn modelId="{8B27C9D3-B726-4EA7-AAEC-152C3EB3EC26}" type="presOf" srcId="{3A0A6CF6-285C-4BDF-9BFA-DB3BF9F54556}" destId="{3CE5E0CA-E59B-4FD2-B75C-A0A20C82A573}" srcOrd="1" destOrd="0" presId="urn:microsoft.com/office/officeart/2005/8/layout/hList7"/>
    <dgm:cxn modelId="{1AC8342F-351F-4ADF-9D66-80B604603621}" type="presOf" srcId="{CC3B3149-E295-4C33-A505-32F17D00D102}" destId="{DC6C8F09-4878-4883-A4DA-9EDD983C4200}" srcOrd="1" destOrd="0" presId="urn:microsoft.com/office/officeart/2005/8/layout/hList7"/>
    <dgm:cxn modelId="{6FBDA6E2-E56A-4966-8C64-68E14DA1B22F}" type="presOf" srcId="{882938E5-D336-4A31-8B4C-CB2A73E9D222}" destId="{D25E5766-71B2-4F00-8A50-A7CCE511C494}" srcOrd="0" destOrd="0" presId="urn:microsoft.com/office/officeart/2005/8/layout/hList7"/>
    <dgm:cxn modelId="{F8E0C7AF-5DA6-4759-B8A7-BFCE527EAE67}" type="presOf" srcId="{1F1C42FC-00A6-434D-844A-51D2A5FCDD91}" destId="{B871272D-9FDC-42BD-AB68-6A4092407719}" srcOrd="0" destOrd="0" presId="urn:microsoft.com/office/officeart/2005/8/layout/hList7"/>
    <dgm:cxn modelId="{AEBA2916-2671-4437-86D4-63CD37FA5119}" type="presOf" srcId="{F935BE56-CB92-45E1-98FC-DE0EDF6E6CCC}" destId="{65E80153-F38A-4E80-AF4C-F0F267879A25}" srcOrd="0" destOrd="0" presId="urn:microsoft.com/office/officeart/2005/8/layout/hList7"/>
    <dgm:cxn modelId="{00642909-5E5F-4B89-BD03-144E08CBF1C5}" type="presOf" srcId="{3A0A6CF6-285C-4BDF-9BFA-DB3BF9F54556}" destId="{75D38D90-F8EF-4362-9630-330324376D5A}" srcOrd="0" destOrd="0" presId="urn:microsoft.com/office/officeart/2005/8/layout/hList7"/>
    <dgm:cxn modelId="{8321012D-BD90-4B45-846B-47A7B7F428B9}" srcId="{C10E7E8C-EBB1-4DD3-893A-FF3CBCB71744}" destId="{CC3B3149-E295-4C33-A505-32F17D00D102}" srcOrd="1" destOrd="0" parTransId="{4D2383C2-F75F-47A1-AD9D-5F4AC9DFA7D1}" sibTransId="{FB7BA6DD-3494-4227-BFC2-2CA132882725}"/>
    <dgm:cxn modelId="{AA747EE8-DDEB-4BD9-AB69-7E766F9077C1}" type="presOf" srcId="{CC3B3149-E295-4C33-A505-32F17D00D102}" destId="{987B5927-06D4-4906-B064-7F6182C4FCC5}" srcOrd="0" destOrd="0" presId="urn:microsoft.com/office/officeart/2005/8/layout/hList7"/>
    <dgm:cxn modelId="{8FFA644A-3D64-40A0-837C-29B2D81BCE61}" type="presOf" srcId="{1F1C42FC-00A6-434D-844A-51D2A5FCDD91}" destId="{8C1E5615-82E8-451D-A860-CBD9DB02425A}" srcOrd="1" destOrd="0" presId="urn:microsoft.com/office/officeart/2005/8/layout/hList7"/>
    <dgm:cxn modelId="{CB0696D5-4C97-483D-9762-7B67809CCDC7}" type="presOf" srcId="{C87EAA1F-449E-49F0-B19B-BD0BF4E022C3}" destId="{5F6F315D-E0D3-419A-9AB6-24B1B11EAF41}" srcOrd="0" destOrd="0" presId="urn:microsoft.com/office/officeart/2005/8/layout/hList7"/>
    <dgm:cxn modelId="{8B60CD0E-A940-452B-9F3E-0BF5AA6D4A5D}" srcId="{C10E7E8C-EBB1-4DD3-893A-FF3CBCB71744}" destId="{1F1C42FC-00A6-434D-844A-51D2A5FCDD91}" srcOrd="0" destOrd="0" parTransId="{CC78A501-62E3-4876-9A27-645B3B838CA7}" sibTransId="{F935BE56-CB92-45E1-98FC-DE0EDF6E6CCC}"/>
    <dgm:cxn modelId="{C286F803-76BB-45BF-886A-193F26ABB2DF}" type="presOf" srcId="{FB7BA6DD-3494-4227-BFC2-2CA132882725}" destId="{EACF2DAD-E258-4FEB-B5BE-11CF88A9B00E}" srcOrd="0" destOrd="0" presId="urn:microsoft.com/office/officeart/2005/8/layout/hList7"/>
    <dgm:cxn modelId="{68760B23-6EC0-4EA6-95D1-5DAA29A774A9}" type="presOf" srcId="{C87EAA1F-449E-49F0-B19B-BD0BF4E022C3}" destId="{516C910F-1F3E-49DF-B67C-E7CF3CB0A4EB}" srcOrd="1" destOrd="0" presId="urn:microsoft.com/office/officeart/2005/8/layout/hList7"/>
    <dgm:cxn modelId="{F35136B9-D64E-475A-BA17-EAF69A2DC20F}" type="presParOf" srcId="{783E056F-F5B8-4BFF-9A21-7FA86FAFF3ED}" destId="{9B69AFB0-4DAB-48F9-831B-458F17D815FC}" srcOrd="0" destOrd="0" presId="urn:microsoft.com/office/officeart/2005/8/layout/hList7"/>
    <dgm:cxn modelId="{C488AB5E-B981-46F5-816D-7768968F917D}" type="presParOf" srcId="{783E056F-F5B8-4BFF-9A21-7FA86FAFF3ED}" destId="{DC9EC815-08D0-40BE-BA0C-FFB563D987D9}" srcOrd="1" destOrd="0" presId="urn:microsoft.com/office/officeart/2005/8/layout/hList7"/>
    <dgm:cxn modelId="{59FB995F-EF69-4167-A1E7-9DB908F2BF30}" type="presParOf" srcId="{DC9EC815-08D0-40BE-BA0C-FFB563D987D9}" destId="{CA04216B-FA30-4DF9-85C0-3366B5AF963C}" srcOrd="0" destOrd="0" presId="urn:microsoft.com/office/officeart/2005/8/layout/hList7"/>
    <dgm:cxn modelId="{54A9DD9D-9C32-40C2-AE3E-D71D42CF3912}" type="presParOf" srcId="{CA04216B-FA30-4DF9-85C0-3366B5AF963C}" destId="{B871272D-9FDC-42BD-AB68-6A4092407719}" srcOrd="0" destOrd="0" presId="urn:microsoft.com/office/officeart/2005/8/layout/hList7"/>
    <dgm:cxn modelId="{0D447B0F-F6F9-41F4-9DDC-803072239D74}" type="presParOf" srcId="{CA04216B-FA30-4DF9-85C0-3366B5AF963C}" destId="{8C1E5615-82E8-451D-A860-CBD9DB02425A}" srcOrd="1" destOrd="0" presId="urn:microsoft.com/office/officeart/2005/8/layout/hList7"/>
    <dgm:cxn modelId="{78C1B2F6-FEDE-435F-BA15-D31879B9D656}" type="presParOf" srcId="{CA04216B-FA30-4DF9-85C0-3366B5AF963C}" destId="{E13120E7-9B61-45EE-A2C5-574364D745CC}" srcOrd="2" destOrd="0" presId="urn:microsoft.com/office/officeart/2005/8/layout/hList7"/>
    <dgm:cxn modelId="{4212B632-1158-43B2-A0D4-9E7EF60CB709}" type="presParOf" srcId="{CA04216B-FA30-4DF9-85C0-3366B5AF963C}" destId="{6EF6E782-00EF-4799-A5EF-C473DF624781}" srcOrd="3" destOrd="0" presId="urn:microsoft.com/office/officeart/2005/8/layout/hList7"/>
    <dgm:cxn modelId="{731CE5D6-27BC-420A-8E7F-2FF20A9FC18A}" type="presParOf" srcId="{DC9EC815-08D0-40BE-BA0C-FFB563D987D9}" destId="{65E80153-F38A-4E80-AF4C-F0F267879A25}" srcOrd="1" destOrd="0" presId="urn:microsoft.com/office/officeart/2005/8/layout/hList7"/>
    <dgm:cxn modelId="{F926D71A-3CBC-4452-A166-38BA2B0D4F12}" type="presParOf" srcId="{DC9EC815-08D0-40BE-BA0C-FFB563D987D9}" destId="{72E25E88-EBB5-4E2F-95C1-E42AB290A68F}" srcOrd="2" destOrd="0" presId="urn:microsoft.com/office/officeart/2005/8/layout/hList7"/>
    <dgm:cxn modelId="{1EDD4E9C-7BD5-4AF8-9473-822A8AFCC29D}" type="presParOf" srcId="{72E25E88-EBB5-4E2F-95C1-E42AB290A68F}" destId="{987B5927-06D4-4906-B064-7F6182C4FCC5}" srcOrd="0" destOrd="0" presId="urn:microsoft.com/office/officeart/2005/8/layout/hList7"/>
    <dgm:cxn modelId="{78420AE4-BC98-4A8B-8663-7F1362CFA4D3}" type="presParOf" srcId="{72E25E88-EBB5-4E2F-95C1-E42AB290A68F}" destId="{DC6C8F09-4878-4883-A4DA-9EDD983C4200}" srcOrd="1" destOrd="0" presId="urn:microsoft.com/office/officeart/2005/8/layout/hList7"/>
    <dgm:cxn modelId="{4ED37105-6DE9-4BDD-B274-33BAC6DDF44F}" type="presParOf" srcId="{72E25E88-EBB5-4E2F-95C1-E42AB290A68F}" destId="{EC765653-29A1-42A1-9320-AFE04897914B}" srcOrd="2" destOrd="0" presId="urn:microsoft.com/office/officeart/2005/8/layout/hList7"/>
    <dgm:cxn modelId="{5E997CFE-4D11-4627-AAF7-472A5305678D}" type="presParOf" srcId="{72E25E88-EBB5-4E2F-95C1-E42AB290A68F}" destId="{64A66B4F-F5DE-40FC-8BFF-E9A3D986B0B2}" srcOrd="3" destOrd="0" presId="urn:microsoft.com/office/officeart/2005/8/layout/hList7"/>
    <dgm:cxn modelId="{11FEC878-D9DA-49C8-9C0F-12972BAB9483}" type="presParOf" srcId="{DC9EC815-08D0-40BE-BA0C-FFB563D987D9}" destId="{EACF2DAD-E258-4FEB-B5BE-11CF88A9B00E}" srcOrd="3" destOrd="0" presId="urn:microsoft.com/office/officeart/2005/8/layout/hList7"/>
    <dgm:cxn modelId="{04425C15-9E4A-42E5-97F5-D8FF6F0B30DC}" type="presParOf" srcId="{DC9EC815-08D0-40BE-BA0C-FFB563D987D9}" destId="{9BEF0F1E-655B-4EB1-91DB-1D52A3BCBAF0}" srcOrd="4" destOrd="0" presId="urn:microsoft.com/office/officeart/2005/8/layout/hList7"/>
    <dgm:cxn modelId="{3867ACB3-3D3C-4D95-89B9-C5C25AAFA584}" type="presParOf" srcId="{9BEF0F1E-655B-4EB1-91DB-1D52A3BCBAF0}" destId="{5F6F315D-E0D3-419A-9AB6-24B1B11EAF41}" srcOrd="0" destOrd="0" presId="urn:microsoft.com/office/officeart/2005/8/layout/hList7"/>
    <dgm:cxn modelId="{A1766BAC-5032-4AC1-8792-5E7C41B3102D}" type="presParOf" srcId="{9BEF0F1E-655B-4EB1-91DB-1D52A3BCBAF0}" destId="{516C910F-1F3E-49DF-B67C-E7CF3CB0A4EB}" srcOrd="1" destOrd="0" presId="urn:microsoft.com/office/officeart/2005/8/layout/hList7"/>
    <dgm:cxn modelId="{13DB6E83-6AFE-48FA-8397-45F10F84FA8A}" type="presParOf" srcId="{9BEF0F1E-655B-4EB1-91DB-1D52A3BCBAF0}" destId="{D75D0874-7BCC-40E9-B868-3BF43CDF101E}" srcOrd="2" destOrd="0" presId="urn:microsoft.com/office/officeart/2005/8/layout/hList7"/>
    <dgm:cxn modelId="{9F70EAF0-2211-41F1-B971-FAA247B8D8DE}" type="presParOf" srcId="{9BEF0F1E-655B-4EB1-91DB-1D52A3BCBAF0}" destId="{FE6DB283-D710-405A-89F3-8585189A6348}" srcOrd="3" destOrd="0" presId="urn:microsoft.com/office/officeart/2005/8/layout/hList7"/>
    <dgm:cxn modelId="{072B9E4F-5BDE-4A63-A81C-ED9EE0BA9C97}" type="presParOf" srcId="{DC9EC815-08D0-40BE-BA0C-FFB563D987D9}" destId="{D25E5766-71B2-4F00-8A50-A7CCE511C494}" srcOrd="5" destOrd="0" presId="urn:microsoft.com/office/officeart/2005/8/layout/hList7"/>
    <dgm:cxn modelId="{842C46DF-3697-4526-9A8C-3776E376CE72}" type="presParOf" srcId="{DC9EC815-08D0-40BE-BA0C-FFB563D987D9}" destId="{DCEEDA28-BA63-4AD9-B613-4841C09BE2E7}" srcOrd="6" destOrd="0" presId="urn:microsoft.com/office/officeart/2005/8/layout/hList7"/>
    <dgm:cxn modelId="{6B538BBB-E789-48FC-A349-036A6BED61EB}" type="presParOf" srcId="{DCEEDA28-BA63-4AD9-B613-4841C09BE2E7}" destId="{75D38D90-F8EF-4362-9630-330324376D5A}" srcOrd="0" destOrd="0" presId="urn:microsoft.com/office/officeart/2005/8/layout/hList7"/>
    <dgm:cxn modelId="{0DDD1FBA-97D8-4609-9CB2-42133361ADCC}" type="presParOf" srcId="{DCEEDA28-BA63-4AD9-B613-4841C09BE2E7}" destId="{3CE5E0CA-E59B-4FD2-B75C-A0A20C82A573}" srcOrd="1" destOrd="0" presId="urn:microsoft.com/office/officeart/2005/8/layout/hList7"/>
    <dgm:cxn modelId="{2AB954DC-63EC-4E6F-9010-D7BFB222995B}" type="presParOf" srcId="{DCEEDA28-BA63-4AD9-B613-4841C09BE2E7}" destId="{26A44A01-B35C-47FD-BCBB-F724E35F8DD9}" srcOrd="2" destOrd="0" presId="urn:microsoft.com/office/officeart/2005/8/layout/hList7"/>
    <dgm:cxn modelId="{B02D3F7A-64F1-4FD1-A527-E03C8BCCC0D8}" type="presParOf" srcId="{DCEEDA28-BA63-4AD9-B613-4841C09BE2E7}" destId="{B29ED333-7C41-4F26-904D-62F034B63F09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71272D-9FDC-42BD-AB68-6A4092407719}">
      <dsp:nvSpPr>
        <dsp:cNvPr id="0" name=""/>
        <dsp:cNvSpPr/>
      </dsp:nvSpPr>
      <dsp:spPr>
        <a:xfrm>
          <a:off x="2031" y="0"/>
          <a:ext cx="2129316" cy="338437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0" i="0" u="none" strike="noStrike" kern="1200" cap="none" normalizeH="0" baseline="0" dirty="0" err="1" smtClean="0">
              <a:ln/>
              <a:effectLst/>
              <a:latin typeface="Times New Roman" panose="02020603050405020304" pitchFamily="18" charset="0"/>
            </a:rPr>
            <a:t>Strategier</a:t>
          </a:r>
          <a:r>
            <a:rPr kumimoji="0" lang="en-US" sz="14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</a:rPr>
            <a:t> for </a:t>
          </a:r>
          <a:r>
            <a:rPr kumimoji="0" lang="en-US" sz="1400" b="0" i="0" u="none" strike="noStrike" kern="1200" cap="none" normalizeH="0" baseline="0" dirty="0" err="1" smtClean="0">
              <a:ln/>
              <a:effectLst/>
              <a:latin typeface="Times New Roman" panose="02020603050405020304" pitchFamily="18" charset="0"/>
            </a:rPr>
            <a:t>nyetablering</a:t>
          </a:r>
          <a:endParaRPr kumimoji="0" lang="en-US" sz="1400" b="0" i="0" u="none" strike="noStrike" kern="1200" cap="none" normalizeH="0" baseline="0" dirty="0" smtClean="0">
            <a:ln/>
            <a:effectLst/>
            <a:latin typeface="Times New Roman" panose="02020603050405020304" pitchFamily="18" charset="0"/>
          </a:endParaRPr>
        </a:p>
      </dsp:txBody>
      <dsp:txXfrm>
        <a:off x="2031" y="1353750"/>
        <a:ext cx="2129316" cy="1353750"/>
      </dsp:txXfrm>
    </dsp:sp>
    <dsp:sp modelId="{6EF6E782-00EF-4799-A5EF-C473DF624781}">
      <dsp:nvSpPr>
        <dsp:cNvPr id="0" name=""/>
        <dsp:cNvSpPr/>
      </dsp:nvSpPr>
      <dsp:spPr>
        <a:xfrm>
          <a:off x="503191" y="203062"/>
          <a:ext cx="1126997" cy="1126997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7B5927-06D4-4906-B064-7F6182C4FCC5}">
      <dsp:nvSpPr>
        <dsp:cNvPr id="0" name=""/>
        <dsp:cNvSpPr/>
      </dsp:nvSpPr>
      <dsp:spPr>
        <a:xfrm>
          <a:off x="2195227" y="0"/>
          <a:ext cx="2129316" cy="338437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0" i="0" u="none" strike="noStrike" kern="1200" cap="none" normalizeH="0" baseline="0" dirty="0" err="1" smtClean="0">
              <a:ln/>
              <a:effectLst/>
              <a:latin typeface="Times New Roman" panose="02020603050405020304" pitchFamily="18" charset="0"/>
            </a:rPr>
            <a:t>Produkt</a:t>
          </a:r>
          <a:r>
            <a:rPr kumimoji="0" lang="en-US" sz="14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</a:rPr>
            <a:t>- </a:t>
          </a:r>
          <a:r>
            <a:rPr kumimoji="0" lang="en-US" sz="1400" b="0" i="0" u="none" strike="noStrike" kern="1200" cap="none" normalizeH="0" baseline="0" dirty="0" err="1" smtClean="0">
              <a:ln/>
              <a:effectLst/>
              <a:latin typeface="Times New Roman" panose="02020603050405020304" pitchFamily="18" charset="0"/>
            </a:rPr>
            <a:t>og</a:t>
          </a:r>
          <a:r>
            <a:rPr kumimoji="0" lang="en-US" sz="14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</a:rPr>
            <a:t> </a:t>
          </a:r>
          <a:r>
            <a:rPr kumimoji="0" lang="en-US" sz="1400" b="0" i="0" u="none" strike="noStrike" kern="1200" cap="none" normalizeH="0" baseline="0" dirty="0" err="1" smtClean="0">
              <a:ln/>
              <a:effectLst/>
              <a:latin typeface="Times New Roman" panose="02020603050405020304" pitchFamily="18" charset="0"/>
            </a:rPr>
            <a:t>varemerkelansering</a:t>
          </a:r>
          <a:endParaRPr kumimoji="0" lang="en-US" sz="1400" b="0" i="0" u="none" strike="noStrike" kern="1200" cap="none" normalizeH="0" baseline="0" dirty="0" smtClean="0">
            <a:ln/>
            <a:effectLst/>
            <a:latin typeface="Times New Roman" panose="02020603050405020304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400" b="0" i="0" u="none" strike="noStrike" kern="1200" cap="none" normalizeH="0" baseline="0" dirty="0" smtClean="0">
            <a:ln/>
            <a:effectLst/>
            <a:latin typeface="Times New Roman" panose="02020603050405020304" pitchFamily="18" charset="0"/>
          </a:endParaRPr>
        </a:p>
      </dsp:txBody>
      <dsp:txXfrm>
        <a:off x="2195227" y="1353750"/>
        <a:ext cx="2129316" cy="1353750"/>
      </dsp:txXfrm>
    </dsp:sp>
    <dsp:sp modelId="{64A66B4F-F5DE-40FC-8BFF-E9A3D986B0B2}">
      <dsp:nvSpPr>
        <dsp:cNvPr id="0" name=""/>
        <dsp:cNvSpPr/>
      </dsp:nvSpPr>
      <dsp:spPr>
        <a:xfrm>
          <a:off x="2696387" y="203062"/>
          <a:ext cx="1126997" cy="1126997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6F315D-E0D3-419A-9AB6-24B1B11EAF41}">
      <dsp:nvSpPr>
        <dsp:cNvPr id="0" name=""/>
        <dsp:cNvSpPr/>
      </dsp:nvSpPr>
      <dsp:spPr>
        <a:xfrm>
          <a:off x="4388423" y="0"/>
          <a:ext cx="2129316" cy="338437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</a:rPr>
            <a:t>Data om </a:t>
          </a:r>
          <a:r>
            <a:rPr kumimoji="0" lang="en-US" sz="1400" b="0" i="0" u="none" strike="noStrike" kern="1200" cap="none" normalizeH="0" baseline="0" dirty="0" err="1" smtClean="0">
              <a:ln/>
              <a:effectLst/>
              <a:latin typeface="Times New Roman" panose="02020603050405020304" pitchFamily="18" charset="0"/>
            </a:rPr>
            <a:t>konkurrentene</a:t>
          </a:r>
          <a:endParaRPr kumimoji="0" lang="en-US" sz="1400" b="0" i="0" u="none" strike="noStrike" kern="1200" cap="none" normalizeH="0" baseline="0" dirty="0" smtClean="0">
            <a:ln/>
            <a:effectLst/>
            <a:latin typeface="Times New Roman" panose="02020603050405020304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400" b="0" i="0" u="none" strike="noStrike" kern="1200" cap="none" normalizeH="0" baseline="0" dirty="0" smtClean="0">
            <a:ln/>
            <a:effectLst/>
            <a:latin typeface="Times New Roman" panose="02020603050405020304" pitchFamily="18" charset="0"/>
          </a:endParaRPr>
        </a:p>
      </dsp:txBody>
      <dsp:txXfrm>
        <a:off x="4388423" y="1353750"/>
        <a:ext cx="2129316" cy="1353750"/>
      </dsp:txXfrm>
    </dsp:sp>
    <dsp:sp modelId="{FE6DB283-D710-405A-89F3-8585189A6348}">
      <dsp:nvSpPr>
        <dsp:cNvPr id="0" name=""/>
        <dsp:cNvSpPr/>
      </dsp:nvSpPr>
      <dsp:spPr>
        <a:xfrm>
          <a:off x="4889583" y="203062"/>
          <a:ext cx="1126997" cy="1126997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D38D90-F8EF-4362-9630-330324376D5A}">
      <dsp:nvSpPr>
        <dsp:cNvPr id="0" name=""/>
        <dsp:cNvSpPr/>
      </dsp:nvSpPr>
      <dsp:spPr>
        <a:xfrm>
          <a:off x="6581619" y="0"/>
          <a:ext cx="2129316" cy="33843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0" i="0" u="none" strike="noStrike" kern="1200" cap="none" normalizeH="0" baseline="0" dirty="0" err="1" smtClean="0">
              <a:ln/>
              <a:effectLst/>
              <a:latin typeface="Times New Roman" panose="02020603050405020304" pitchFamily="18" charset="0"/>
            </a:rPr>
            <a:t>Markedsanalyse</a:t>
          </a:r>
          <a:r>
            <a:rPr kumimoji="0" lang="en-US" sz="14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</a:rPr>
            <a:t>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0" i="0" u="none" strike="noStrike" kern="1200" cap="none" normalizeH="0" baseline="0" dirty="0" err="1" smtClean="0">
              <a:ln/>
              <a:effectLst/>
              <a:latin typeface="Times New Roman" panose="02020603050405020304" pitchFamily="18" charset="0"/>
            </a:rPr>
            <a:t>markedsevaluering</a:t>
          </a:r>
          <a:r>
            <a:rPr kumimoji="0" lang="en-US" sz="14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</a:rPr>
            <a:t> </a:t>
          </a:r>
          <a:r>
            <a:rPr kumimoji="0" lang="en-US" sz="1400" b="0" i="0" u="none" strike="noStrike" kern="1200" cap="none" normalizeH="0" baseline="0" dirty="0" err="1" smtClean="0">
              <a:ln/>
              <a:effectLst/>
              <a:latin typeface="Times New Roman" panose="02020603050405020304" pitchFamily="18" charset="0"/>
            </a:rPr>
            <a:t>og</a:t>
          </a:r>
          <a:r>
            <a:rPr kumimoji="0" lang="en-US" sz="14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</a:rPr>
            <a:t> </a:t>
          </a:r>
          <a:r>
            <a:rPr kumimoji="0" lang="en-US" sz="1400" b="0" i="0" u="none" strike="noStrike" kern="1200" cap="none" normalizeH="0" baseline="0" dirty="0" err="1" smtClean="0">
              <a:ln/>
              <a:effectLst/>
              <a:latin typeface="Times New Roman" panose="02020603050405020304" pitchFamily="18" charset="0"/>
            </a:rPr>
            <a:t>markedsovervåking</a:t>
          </a:r>
          <a:endParaRPr kumimoji="0" lang="en-US" sz="1400" b="0" i="0" u="none" strike="noStrike" kern="1200" cap="none" normalizeH="0" baseline="0" dirty="0" smtClean="0">
            <a:ln/>
            <a:effectLst/>
            <a:latin typeface="Times New Roman" panose="02020603050405020304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400" b="0" i="0" u="none" strike="noStrike" kern="1200" cap="none" normalizeH="0" baseline="0" dirty="0" smtClean="0">
            <a:ln/>
            <a:effectLst/>
            <a:latin typeface="Times New Roman" panose="02020603050405020304" pitchFamily="18" charset="0"/>
          </a:endParaRPr>
        </a:p>
      </dsp:txBody>
      <dsp:txXfrm>
        <a:off x="6581619" y="1353750"/>
        <a:ext cx="2129316" cy="1353750"/>
      </dsp:txXfrm>
    </dsp:sp>
    <dsp:sp modelId="{B29ED333-7C41-4F26-904D-62F034B63F09}">
      <dsp:nvSpPr>
        <dsp:cNvPr id="0" name=""/>
        <dsp:cNvSpPr/>
      </dsp:nvSpPr>
      <dsp:spPr>
        <a:xfrm>
          <a:off x="7082779" y="203062"/>
          <a:ext cx="1126997" cy="1126997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69AFB0-4DAB-48F9-831B-458F17D815FC}">
      <dsp:nvSpPr>
        <dsp:cNvPr id="0" name=""/>
        <dsp:cNvSpPr/>
      </dsp:nvSpPr>
      <dsp:spPr>
        <a:xfrm>
          <a:off x="348518" y="2707500"/>
          <a:ext cx="8015930" cy="507656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Klikk for å redigere tekststiler i malen</a:t>
            </a:r>
          </a:p>
          <a:p>
            <a:pPr lvl="1"/>
            <a:r>
              <a:rPr lang="en-US" noProof="0" smtClean="0"/>
              <a:t>Andre nivå</a:t>
            </a:r>
          </a:p>
          <a:p>
            <a:pPr lvl="2"/>
            <a:r>
              <a:rPr lang="en-US" noProof="0" smtClean="0"/>
              <a:t>Tredje nivå</a:t>
            </a:r>
          </a:p>
          <a:p>
            <a:pPr lvl="3"/>
            <a:r>
              <a:rPr lang="en-US" noProof="0" smtClean="0"/>
              <a:t>Fjerde nivå</a:t>
            </a:r>
          </a:p>
          <a:p>
            <a:pPr lvl="4"/>
            <a:r>
              <a:rPr lang="en-US" noProof="0" smtClean="0"/>
              <a:t>Femte nivå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C1BEAA4-89C0-4356-8010-A0283D1FF3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79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nb-NO" smtClean="0">
                <a:latin typeface="Arial" panose="020B0604020202020204" pitchFamily="34" charset="0"/>
              </a:rPr>
              <a:t>Denne malen er lastet ned fra www.skape.no</a:t>
            </a:r>
          </a:p>
          <a:p>
            <a:pPr eaLnBrk="1" hangingPunct="1"/>
            <a:endParaRPr lang="nb-NO" smtClean="0">
              <a:latin typeface="Arial" panose="020B0604020202020204" pitchFamily="34" charset="0"/>
            </a:endParaRPr>
          </a:p>
          <a:p>
            <a:pPr eaLnBrk="1" hangingPunct="1"/>
            <a:r>
              <a:rPr lang="nb-NO" smtClean="0">
                <a:latin typeface="Arial" panose="020B0604020202020204" pitchFamily="34" charset="0"/>
              </a:rPr>
              <a:t>Skape.no tilbyr etablererveiledning, ulike typer kurs og informasjon til etablerere i Rogaland. Er det noe vi kan hjelpe deg med?</a:t>
            </a:r>
          </a:p>
          <a:p>
            <a:endParaRPr lang="nb-NO" smtClean="0">
              <a:latin typeface="Arial" panose="020B0604020202020204" pitchFamily="34" charset="0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A6F0050-569D-4F64-9A59-D8D55F164B94}" type="slidenum">
              <a:rPr lang="en-US" sz="1200"/>
              <a:pPr/>
              <a:t>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34431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2057400"/>
          </a:xfrm>
        </p:spPr>
        <p:txBody>
          <a:bodyPr/>
          <a:lstStyle>
            <a:lvl1pPr algn="ctr">
              <a:defRPr sz="4800"/>
            </a:lvl1pPr>
          </a:lstStyle>
          <a:p>
            <a:pPr lvl="0"/>
            <a:r>
              <a:rPr lang="en-US" noProof="0" smtClean="0"/>
              <a:t>Klikk for å redigere tittelstil i malen</a:t>
            </a:r>
          </a:p>
        </p:txBody>
      </p:sp>
      <p:sp>
        <p:nvSpPr>
          <p:cNvPr id="37891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029200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noProof="0" smtClean="0"/>
              <a:t>Klikk for å redigere undertittelstil i malen</a:t>
            </a:r>
          </a:p>
        </p:txBody>
      </p:sp>
      <p:sp>
        <p:nvSpPr>
          <p:cNvPr id="4" name="Rectangle 206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248400"/>
            <a:ext cx="1905000" cy="381000"/>
          </a:xfrm>
        </p:spPr>
        <p:txBody>
          <a:bodyPr anchor="b"/>
          <a:lstStyle>
            <a:lvl1pPr>
              <a:defRPr kumimoji="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6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381000"/>
          </a:xfrm>
        </p:spPr>
        <p:txBody>
          <a:bodyPr anchor="b"/>
          <a:lstStyle>
            <a:lvl1pPr>
              <a:defRPr kumimoji="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6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Garamond" panose="02020404030301010803" pitchFamily="18" charset="0"/>
              </a:defRPr>
            </a:lvl1pPr>
          </a:lstStyle>
          <a:p>
            <a:fld id="{B48C75BC-D40D-402A-B36F-D59D5EA1AC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77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10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4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C9FE0D-EFD2-4B80-9407-BF245AA920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222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350" y="76200"/>
            <a:ext cx="16954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"/>
            <a:ext cx="49339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10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4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639F2A-E908-4011-A8E9-B6BBABC0AA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59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67818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19200"/>
            <a:ext cx="67818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3657600"/>
            <a:ext cx="67818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10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4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11BC7-EAD6-4D79-ACD9-BA9BE424DA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84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76D-A433-4798-9D18-CBCDFC7EBC8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6485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76D-A433-4798-9D18-CBCDFC7EBC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148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76D-A433-4798-9D18-CBCDFC7EBC8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8990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76D-A433-4798-9D18-CBCDFC7EBC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705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76D-A433-4798-9D18-CBCDFC7EBC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578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76D-A433-4798-9D18-CBCDFC7EBC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2255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76D-A433-4798-9D18-CBCDFC7EBC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06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10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4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ECE236-5200-4172-AD57-A870F7D4B2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377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76D-A433-4798-9D18-CBCDFC7EBC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379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76D-A433-4798-9D18-CBCDFC7EBC8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2534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76D-A433-4798-9D18-CBCDFC7EBC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6075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176D-A433-4798-9D18-CBCDFC7EBC8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2233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67818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19200"/>
            <a:ext cx="67818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3657600"/>
            <a:ext cx="67818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10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4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11BC7-EAD6-4D79-ACD9-BA9BE424DA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58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4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D1AB98-D93E-4B8F-98BD-E699840A0F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3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219200"/>
            <a:ext cx="3314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3314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10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4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99A67-6418-487C-822C-33E045A8EA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475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10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4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FCCF7-2710-474A-8EF0-93825B80B4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32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10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4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6D72C7-1D16-42BC-A16E-66DCD9DCC4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47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4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DF1101-8A50-4A61-9FF4-F4C86C62CF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6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4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0BE048-2A9E-45FC-984A-B82DBB6986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4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B8BC7A-4259-49F9-8A46-5126014990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76200"/>
            <a:ext cx="6781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Klikk for å redigere tittelstil i malen</a:t>
            </a:r>
          </a:p>
        </p:txBody>
      </p:sp>
      <p:sp>
        <p:nvSpPr>
          <p:cNvPr id="205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19200"/>
            <a:ext cx="6781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Klikk for å redigere tekststiler i malen</a:t>
            </a:r>
          </a:p>
          <a:p>
            <a:pPr lvl="1"/>
            <a:r>
              <a:rPr lang="en-US" smtClean="0"/>
              <a:t>Andre nivå</a:t>
            </a:r>
          </a:p>
          <a:p>
            <a:pPr lvl="2"/>
            <a:r>
              <a:rPr lang="en-US" smtClean="0"/>
              <a:t>Tredje nivå</a:t>
            </a:r>
          </a:p>
          <a:p>
            <a:pPr lvl="3"/>
            <a:r>
              <a:rPr lang="en-US" smtClean="0"/>
              <a:t>Fjerde nivå</a:t>
            </a:r>
          </a:p>
          <a:p>
            <a:pPr lvl="4"/>
            <a:r>
              <a:rPr lang="en-US" smtClean="0"/>
              <a:t>Femte nivå</a:t>
            </a:r>
          </a:p>
        </p:txBody>
      </p:sp>
      <p:sp>
        <p:nvSpPr>
          <p:cNvPr id="36886" name="Rectangle 10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87" name="Rectangle 10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88" name="Rectangle 10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AF5D176D-A433-4798-9D18-CBCDFC7EBC8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F5D176D-A433-4798-9D18-CBCDFC7EBC8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7188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Selge et produkt eller en tjeneste</a:t>
            </a:r>
          </a:p>
        </p:txBody>
      </p:sp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92280" y="4989447"/>
            <a:ext cx="1603015" cy="160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848600" cy="1066800"/>
          </a:xfrm>
        </p:spPr>
        <p:txBody>
          <a:bodyPr/>
          <a:lstStyle/>
          <a:p>
            <a:pPr eaLnBrk="1" hangingPunct="1"/>
            <a:r>
              <a:rPr lang="en-US" smtClean="0"/>
              <a:t>Innledning</a:t>
            </a:r>
          </a:p>
        </p:txBody>
      </p:sp>
      <p:sp>
        <p:nvSpPr>
          <p:cNvPr id="512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Presenter </a:t>
            </a:r>
            <a:r>
              <a:rPr lang="en-US" dirty="0" err="1" smtClean="0"/>
              <a:t>deg</a:t>
            </a:r>
            <a:r>
              <a:rPr lang="en-US" dirty="0" smtClean="0"/>
              <a:t> </a:t>
            </a:r>
            <a:r>
              <a:rPr lang="en-US" dirty="0" err="1" smtClean="0"/>
              <a:t>selv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dine </a:t>
            </a:r>
            <a:r>
              <a:rPr lang="en-US" dirty="0" err="1" smtClean="0"/>
              <a:t>kollegaer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err="1" smtClean="0"/>
              <a:t>Beskriv</a:t>
            </a:r>
            <a:r>
              <a:rPr lang="en-US" dirty="0" smtClean="0"/>
              <a:t> </a:t>
            </a:r>
            <a:r>
              <a:rPr lang="en-US" dirty="0" err="1" smtClean="0"/>
              <a:t>bedriftens</a:t>
            </a:r>
            <a:r>
              <a:rPr lang="en-US" dirty="0" smtClean="0"/>
              <a:t> </a:t>
            </a:r>
            <a:r>
              <a:rPr lang="en-US" dirty="0" err="1" smtClean="0"/>
              <a:t>produkter</a:t>
            </a:r>
            <a:r>
              <a:rPr lang="en-US" dirty="0" smtClean="0"/>
              <a:t> </a:t>
            </a:r>
            <a:r>
              <a:rPr lang="en-US" dirty="0" err="1" smtClean="0"/>
              <a:t>eller</a:t>
            </a:r>
            <a:r>
              <a:rPr lang="en-US" dirty="0" smtClean="0"/>
              <a:t> </a:t>
            </a:r>
            <a:r>
              <a:rPr lang="en-US" dirty="0" err="1" smtClean="0"/>
              <a:t>tjenester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et </a:t>
            </a:r>
            <a:r>
              <a:rPr lang="en-US" dirty="0" err="1" smtClean="0"/>
              <a:t>overordnet</a:t>
            </a:r>
            <a:r>
              <a:rPr lang="en-US" dirty="0" smtClean="0"/>
              <a:t> </a:t>
            </a:r>
            <a:r>
              <a:rPr lang="en-US" dirty="0" err="1" smtClean="0"/>
              <a:t>nivå</a:t>
            </a:r>
            <a:r>
              <a:rPr lang="en-US" dirty="0" smtClean="0"/>
              <a:t>. </a:t>
            </a:r>
          </a:p>
          <a:p>
            <a:pPr eaLnBrk="1" hangingPunct="1"/>
            <a:r>
              <a:rPr lang="en-US" dirty="0" err="1" smtClean="0"/>
              <a:t>Eksempel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Trey Research </a:t>
            </a:r>
            <a:r>
              <a:rPr lang="en-US" dirty="0" err="1" smtClean="0"/>
              <a:t>tilbyr</a:t>
            </a:r>
            <a:r>
              <a:rPr lang="en-US" dirty="0" smtClean="0"/>
              <a:t> </a:t>
            </a:r>
            <a:r>
              <a:rPr lang="en-US" dirty="0" err="1" smtClean="0"/>
              <a:t>komplette</a:t>
            </a:r>
            <a:r>
              <a:rPr lang="en-US" dirty="0" smtClean="0"/>
              <a:t> </a:t>
            </a:r>
            <a:r>
              <a:rPr lang="en-US" dirty="0" err="1" smtClean="0"/>
              <a:t>løsninger</a:t>
            </a:r>
            <a:r>
              <a:rPr lang="en-US" dirty="0" smtClean="0"/>
              <a:t> </a:t>
            </a:r>
            <a:r>
              <a:rPr lang="en-US" dirty="0" err="1" smtClean="0"/>
              <a:t>innen</a:t>
            </a:r>
            <a:r>
              <a:rPr lang="en-US" dirty="0" smtClean="0"/>
              <a:t> </a:t>
            </a:r>
            <a:r>
              <a:rPr lang="en-US" dirty="0" err="1" smtClean="0"/>
              <a:t>strategisk</a:t>
            </a:r>
            <a:r>
              <a:rPr lang="en-US" dirty="0" smtClean="0"/>
              <a:t> </a:t>
            </a:r>
            <a:r>
              <a:rPr lang="en-US" dirty="0" err="1" smtClean="0"/>
              <a:t>markedsplanlegging</a:t>
            </a:r>
            <a:r>
              <a:rPr lang="en-US" dirty="0" smtClean="0"/>
              <a:t> med </a:t>
            </a:r>
            <a:r>
              <a:rPr lang="en-US" dirty="0" err="1" smtClean="0"/>
              <a:t>globale</a:t>
            </a:r>
            <a:r>
              <a:rPr lang="en-US" dirty="0" smtClean="0"/>
              <a:t> </a:t>
            </a:r>
            <a:r>
              <a:rPr lang="en-US" dirty="0" err="1" smtClean="0"/>
              <a:t>markedsrapporter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spesialtilpassede</a:t>
            </a:r>
            <a:r>
              <a:rPr lang="en-US" dirty="0" smtClean="0"/>
              <a:t> </a:t>
            </a:r>
            <a:r>
              <a:rPr lang="en-US" dirty="0" err="1" smtClean="0"/>
              <a:t>markedsanalyser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8"/>
          <p:cNvSpPr>
            <a:spLocks noGrp="1" noChangeArrowheads="1"/>
          </p:cNvSpPr>
          <p:nvPr>
            <p:ph type="title"/>
          </p:nvPr>
        </p:nvSpPr>
        <p:spPr>
          <a:xfrm>
            <a:off x="888873" y="0"/>
            <a:ext cx="7290054" cy="1499616"/>
          </a:xfrm>
        </p:spPr>
        <p:txBody>
          <a:bodyPr/>
          <a:lstStyle/>
          <a:p>
            <a:pPr eaLnBrk="1" hangingPunct="1"/>
            <a:r>
              <a:rPr lang="en-US" dirty="0" err="1" smtClean="0"/>
              <a:t>Forretningsmuligheter</a:t>
            </a:r>
            <a:endParaRPr lang="en-US" dirty="0" smtClean="0"/>
          </a:p>
        </p:txBody>
      </p:sp>
      <p:sp>
        <p:nvSpPr>
          <p:cNvPr id="6147" name="Rectangle 31"/>
          <p:cNvSpPr>
            <a:spLocks noGrp="1" noChangeArrowheads="1"/>
          </p:cNvSpPr>
          <p:nvPr>
            <p:ph idx="1"/>
          </p:nvPr>
        </p:nvSpPr>
        <p:spPr>
          <a:xfrm>
            <a:off x="1066800" y="1219200"/>
            <a:ext cx="6934200" cy="5181600"/>
          </a:xfrm>
        </p:spPr>
        <p:txBody>
          <a:bodyPr/>
          <a:lstStyle/>
          <a:p>
            <a:pPr eaLnBrk="1" hangingPunct="1"/>
            <a:r>
              <a:rPr lang="en-US" sz="2400" smtClean="0"/>
              <a:t>Konstanter kundens behov og krav etter hvert som de kommer frem.</a:t>
            </a:r>
          </a:p>
          <a:p>
            <a:pPr eaLnBrk="1" hangingPunct="1"/>
            <a:r>
              <a:rPr lang="en-US" sz="2400" smtClean="0"/>
              <a:t>Eksempel:</a:t>
            </a:r>
          </a:p>
          <a:p>
            <a:pPr lvl="1" eaLnBrk="1" hangingPunct="1"/>
            <a:r>
              <a:rPr lang="en-US" sz="2200" smtClean="0"/>
              <a:t>Contoso, Ltd. har flere nye produkter under utvikling</a:t>
            </a:r>
            <a:r>
              <a:rPr lang="en-US" smtClean="0"/>
              <a:t> </a:t>
            </a:r>
            <a:r>
              <a:rPr lang="en-US" sz="2200" smtClean="0"/>
              <a:t>og utarbeiding som etter planen skal på markedet i løpet av 2006.</a:t>
            </a:r>
          </a:p>
          <a:p>
            <a:pPr lvl="1" eaLnBrk="1" hangingPunct="1"/>
            <a:r>
              <a:rPr lang="en-US" sz="2200" smtClean="0"/>
              <a:t>På dette stadiet passer det å:</a:t>
            </a:r>
          </a:p>
          <a:p>
            <a:pPr lvl="2" eaLnBrk="1" hangingPunct="1"/>
            <a:r>
              <a:rPr lang="en-US" sz="2000" smtClean="0"/>
              <a:t>definere målmarkedet for disse produktene.</a:t>
            </a:r>
          </a:p>
          <a:p>
            <a:pPr lvl="2" eaLnBrk="1" hangingPunct="1"/>
            <a:r>
              <a:rPr lang="en-US" sz="2000" smtClean="0"/>
              <a:t>kartlegge hvordan produktene best kan markedsføres og posisjoneres på markedet.</a:t>
            </a:r>
          </a:p>
          <a:p>
            <a:pPr lvl="2" eaLnBrk="1" hangingPunct="1"/>
            <a:r>
              <a:rPr lang="en-US" sz="2000" smtClean="0"/>
              <a:t>identifisere konkurrentene og evaluere deres suksess.</a:t>
            </a:r>
          </a:p>
          <a:p>
            <a:pPr lvl="1" eaLnBrk="1" hangingPunct="1"/>
            <a:r>
              <a:rPr lang="en-US" sz="2200" smtClean="0"/>
              <a:t>Du bør også vurdere kontinuerlig oppfølging slik at du er bedre rustet til å møte endringer i markedet.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Våre produkter og tjenester</a:t>
            </a:r>
          </a:p>
        </p:txBody>
      </p:sp>
      <p:sp>
        <p:nvSpPr>
          <p:cNvPr id="1037" name="Rectangle 12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Gi en oversikt over firmaets produkter og tjenester som hjelpe kunden med å nå sine målsetninger.</a:t>
            </a:r>
          </a:p>
          <a:p>
            <a:pPr eaLnBrk="1" hangingPunct="1"/>
            <a:r>
              <a:rPr lang="en-US" sz="2400" smtClean="0"/>
              <a:t>Eksempel: Trey Research bruker en rekke undersøkelsesmetoder og kan tilby tjenester på følgende områder:</a:t>
            </a:r>
          </a:p>
          <a:p>
            <a:pPr lvl="1" eaLnBrk="1" hangingPunct="1"/>
            <a:endParaRPr lang="en-US" sz="2200" smtClean="0"/>
          </a:p>
          <a:p>
            <a:pPr lvl="3" eaLnBrk="1" hangingPunct="1"/>
            <a:endParaRPr lang="en-US" sz="1800" smtClean="0"/>
          </a:p>
          <a:p>
            <a:pPr lvl="3" eaLnBrk="1" hangingPunct="1"/>
            <a:endParaRPr lang="en-US" sz="1800" smtClean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72039604"/>
              </p:ext>
            </p:extLst>
          </p:nvPr>
        </p:nvGraphicFramePr>
        <p:xfrm>
          <a:off x="215516" y="3284984"/>
          <a:ext cx="8712968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3"/>
          <p:cNvSpPr>
            <a:spLocks noChangeArrowheads="1"/>
          </p:cNvSpPr>
          <p:nvPr/>
        </p:nvSpPr>
        <p:spPr bwMode="auto"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b-NO"/>
          </a:p>
        </p:txBody>
      </p:sp>
      <p:sp>
        <p:nvSpPr>
          <p:cNvPr id="7171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Kostnadssammenligning</a:t>
            </a:r>
          </a:p>
        </p:txBody>
      </p:sp>
      <p:sp>
        <p:nvSpPr>
          <p:cNvPr id="7172" name="Rectangle 41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219200"/>
            <a:ext cx="6781800" cy="1295400"/>
          </a:xfrm>
        </p:spPr>
        <p:txBody>
          <a:bodyPr/>
          <a:lstStyle/>
          <a:p>
            <a:pPr eaLnBrk="1" hangingPunct="1"/>
            <a:r>
              <a:rPr lang="en-US" sz="2400" smtClean="0"/>
              <a:t>Pek på de økonomiske fordelene for kunden.</a:t>
            </a:r>
          </a:p>
          <a:p>
            <a:pPr eaLnBrk="1" hangingPunct="1"/>
            <a:r>
              <a:rPr lang="en-US" sz="2400" smtClean="0"/>
              <a:t>Sammenligne kostnadene for dine produkter og tjenester med én eller flere konkurrenter. </a:t>
            </a:r>
          </a:p>
        </p:txBody>
      </p:sp>
      <p:graphicFrame>
        <p:nvGraphicFramePr>
          <p:cNvPr id="60460" name="Group 44"/>
          <p:cNvGraphicFramePr>
            <a:graphicFrameLocks noGrp="1"/>
          </p:cNvGraphicFramePr>
          <p:nvPr>
            <p:ph sz="half" idx="2"/>
          </p:nvPr>
        </p:nvGraphicFramePr>
        <p:xfrm>
          <a:off x="1295400" y="2590800"/>
          <a:ext cx="7086600" cy="3775181"/>
        </p:xfrm>
        <a:graphic>
          <a:graphicData uri="http://schemas.openxmlformats.org/drawingml/2006/table">
            <a:tbl>
              <a:tblPr/>
              <a:tblGrid>
                <a:gridCol w="3105150"/>
                <a:gridCol w="1990725"/>
                <a:gridCol w="1990725"/>
              </a:tblGrid>
              <a:tr h="518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Spesialtilpassede undersøkelser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Kostnad Trey Research*</a:t>
                      </a:r>
                    </a:p>
                  </a:txBody>
                  <a:tcPr marT="45716" marB="45716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Kostnad firma A*</a:t>
                      </a:r>
                    </a:p>
                  </a:txBody>
                  <a:tcPr marT="45716" marB="45716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Analyser i forbindelse med nyetablering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marT="45716" marB="45716"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marT="45716" marB="45716"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Referansemåling av bransje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marT="45716" marB="45716"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marT="45716" marB="45716"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Prissettings- og varemerkeanalyse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marT="45716" marB="45716"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marT="45716" marB="45716"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Prognoser og planlegging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marT="45716" marB="45716"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marT="45716" marB="45716"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Mulig å abonnere på undersøkelsestjeneste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marT="45716" marB="45716"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marT="45716" marB="45716"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Rapporter om forbrukermarkedet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marT="45716" marB="45716"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marT="45716" marB="45716"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Elektronisk database med globale forretningsdata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marT="45716" marB="45716"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marT="45716" marB="45716"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11" name="Text Box 2"/>
          <p:cNvSpPr txBox="1">
            <a:spLocks noChangeArrowheads="1"/>
          </p:cNvSpPr>
          <p:nvPr/>
        </p:nvSpPr>
        <p:spPr bwMode="auto">
          <a:xfrm>
            <a:off x="1143000" y="6461125"/>
            <a:ext cx="6781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/>
              <a:t>* Kostnaden ved spesialtilpassede undersøkelser er avhengig av prosjekts omfang.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Våre sterke sider</a:t>
            </a:r>
          </a:p>
        </p:txBody>
      </p:sp>
      <p:sp>
        <p:nvSpPr>
          <p:cNvPr id="8195" name="AutoShape 40"/>
          <p:cNvSpPr>
            <a:spLocks noChangeArrowheads="1"/>
          </p:cNvSpPr>
          <p:nvPr/>
        </p:nvSpPr>
        <p:spPr bwMode="auto">
          <a:xfrm flipH="1">
            <a:off x="3505200" y="2528888"/>
            <a:ext cx="2336800" cy="2336800"/>
          </a:xfrm>
          <a:custGeom>
            <a:avLst/>
            <a:gdLst>
              <a:gd name="T0" fmla="*/ 637860 w 21600"/>
              <a:gd name="T1" fmla="*/ 127334 h 21600"/>
              <a:gd name="T2" fmla="*/ 341216 w 21600"/>
              <a:gd name="T3" fmla="*/ 567431 h 21600"/>
              <a:gd name="T4" fmla="*/ 770495 w 21600"/>
              <a:gd name="T5" fmla="*/ 387519 h 21600"/>
              <a:gd name="T6" fmla="*/ 1168292 w 21600"/>
              <a:gd name="T7" fmla="*/ -292100 h 21600"/>
              <a:gd name="T8" fmla="*/ 1606442 w 21600"/>
              <a:gd name="T9" fmla="*/ 146050 h 21600"/>
              <a:gd name="T10" fmla="*/ 1168292 w 21600"/>
              <a:gd name="T11" fmla="*/ 58420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0799" y="2700"/>
                </a:moveTo>
                <a:cubicBezTo>
                  <a:pt x="8207" y="2700"/>
                  <a:pt x="5771" y="3941"/>
                  <a:pt x="4246" y="6038"/>
                </a:cubicBezTo>
                <a:lnTo>
                  <a:pt x="2062" y="4451"/>
                </a:lnTo>
                <a:cubicBezTo>
                  <a:pt x="4094" y="1655"/>
                  <a:pt x="7342" y="0"/>
                  <a:pt x="10799" y="0"/>
                </a:cubicBezTo>
                <a:lnTo>
                  <a:pt x="10799" y="-2700"/>
                </a:lnTo>
                <a:lnTo>
                  <a:pt x="14849" y="1350"/>
                </a:lnTo>
                <a:lnTo>
                  <a:pt x="10799" y="5400"/>
                </a:lnTo>
                <a:lnTo>
                  <a:pt x="10799" y="2700"/>
                </a:lnTo>
                <a:close/>
              </a:path>
            </a:pathLst>
          </a:cu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7A5C00"/>
                  </a:outerShdw>
                </a:effectLst>
              </a14:hiddenEffects>
            </a:ext>
          </a:extLst>
        </p:spPr>
        <p:txBody>
          <a:bodyPr wrap="none" anchor="ctr" anchorCtr="1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1" lang="en-US" sz="1200" b="1">
                <a:latin typeface="Garamond" panose="02020404030301010803" pitchFamily="18" charset="0"/>
              </a:rPr>
              <a:t>Undersøkelser</a:t>
            </a:r>
          </a:p>
          <a:p>
            <a:r>
              <a:rPr kumimoji="1" lang="en-US" sz="1200" b="1">
                <a:latin typeface="Garamond" panose="02020404030301010803" pitchFamily="18" charset="0"/>
              </a:rPr>
              <a:t>Nettverk</a:t>
            </a:r>
            <a:endParaRPr kumimoji="1" lang="en-US" sz="1200">
              <a:latin typeface="Garamond" panose="02020404030301010803" pitchFamily="18" charset="0"/>
            </a:endParaRPr>
          </a:p>
        </p:txBody>
      </p:sp>
      <p:sp>
        <p:nvSpPr>
          <p:cNvPr id="8196" name="AutoShape 41"/>
          <p:cNvSpPr>
            <a:spLocks noChangeArrowheads="1"/>
          </p:cNvSpPr>
          <p:nvPr/>
        </p:nvSpPr>
        <p:spPr bwMode="auto">
          <a:xfrm flipH="1">
            <a:off x="3505200" y="2528888"/>
            <a:ext cx="2336800" cy="2336800"/>
          </a:xfrm>
          <a:custGeom>
            <a:avLst/>
            <a:gdLst>
              <a:gd name="T0" fmla="*/ 127334 w 21600"/>
              <a:gd name="T1" fmla="*/ 1698832 h 21600"/>
              <a:gd name="T2" fmla="*/ 567431 w 21600"/>
              <a:gd name="T3" fmla="*/ 1995476 h 21600"/>
              <a:gd name="T4" fmla="*/ 387519 w 21600"/>
              <a:gd name="T5" fmla="*/ 1566197 h 21600"/>
              <a:gd name="T6" fmla="*/ -292100 w 21600"/>
              <a:gd name="T7" fmla="*/ 1168400 h 21600"/>
              <a:gd name="T8" fmla="*/ 146050 w 21600"/>
              <a:gd name="T9" fmla="*/ 730250 h 21600"/>
              <a:gd name="T10" fmla="*/ 584200 w 21600"/>
              <a:gd name="T11" fmla="*/ 116840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700" y="10800"/>
                </a:moveTo>
                <a:cubicBezTo>
                  <a:pt x="2700" y="13392"/>
                  <a:pt x="3941" y="15828"/>
                  <a:pt x="6038" y="17353"/>
                </a:cubicBezTo>
                <a:lnTo>
                  <a:pt x="4451" y="19537"/>
                </a:lnTo>
                <a:cubicBezTo>
                  <a:pt x="1655" y="17505"/>
                  <a:pt x="0" y="14257"/>
                  <a:pt x="0" y="10800"/>
                </a:cubicBezTo>
                <a:lnTo>
                  <a:pt x="-2700" y="10800"/>
                </a:lnTo>
                <a:lnTo>
                  <a:pt x="1350" y="6750"/>
                </a:lnTo>
                <a:lnTo>
                  <a:pt x="5400" y="10800"/>
                </a:lnTo>
                <a:lnTo>
                  <a:pt x="2700" y="10800"/>
                </a:lnTo>
                <a:close/>
              </a:path>
            </a:pathLst>
          </a:custGeom>
          <a:solidFill>
            <a:schemeClr val="bg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bg2"/>
            </a:extrusionClr>
            <a:contourClr>
              <a:schemeClr val="bg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5C3D1F"/>
                  </a:outerShdw>
                </a:effectLst>
              </a14:hiddenEffects>
            </a:ext>
          </a:extLst>
        </p:spPr>
        <p:txBody>
          <a:bodyPr wrap="none" anchor="ctr" anchorCtr="1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kumimoji="1" lang="en-US"/>
          </a:p>
          <a:p>
            <a:pPr eaLnBrk="1" hangingPunct="1"/>
            <a:endParaRPr kumimoji="1" lang="en-US"/>
          </a:p>
        </p:txBody>
      </p:sp>
      <p:sp>
        <p:nvSpPr>
          <p:cNvPr id="8197" name="AutoShape 42"/>
          <p:cNvSpPr>
            <a:spLocks noChangeArrowheads="1"/>
          </p:cNvSpPr>
          <p:nvPr/>
        </p:nvSpPr>
        <p:spPr bwMode="auto">
          <a:xfrm flipH="1">
            <a:off x="3505200" y="2528888"/>
            <a:ext cx="2336800" cy="2336800"/>
          </a:xfrm>
          <a:custGeom>
            <a:avLst/>
            <a:gdLst>
              <a:gd name="T0" fmla="*/ 1698832 w 21600"/>
              <a:gd name="T1" fmla="*/ 2209358 h 21600"/>
              <a:gd name="T2" fmla="*/ 1995476 w 21600"/>
              <a:gd name="T3" fmla="*/ 1769261 h 21600"/>
              <a:gd name="T4" fmla="*/ 1566197 w 21600"/>
              <a:gd name="T5" fmla="*/ 1949172 h 21600"/>
              <a:gd name="T6" fmla="*/ 1168400 w 21600"/>
              <a:gd name="T7" fmla="*/ 2628900 h 21600"/>
              <a:gd name="T8" fmla="*/ 730250 w 21600"/>
              <a:gd name="T9" fmla="*/ 2190750 h 21600"/>
              <a:gd name="T10" fmla="*/ 1168400 w 21600"/>
              <a:gd name="T11" fmla="*/ 175260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0800" y="18900"/>
                </a:moveTo>
                <a:cubicBezTo>
                  <a:pt x="13392" y="18899"/>
                  <a:pt x="15828" y="17658"/>
                  <a:pt x="17353" y="15561"/>
                </a:cubicBezTo>
                <a:lnTo>
                  <a:pt x="19537" y="17148"/>
                </a:lnTo>
                <a:cubicBezTo>
                  <a:pt x="17505" y="19944"/>
                  <a:pt x="14257" y="21599"/>
                  <a:pt x="10800" y="21600"/>
                </a:cubicBezTo>
                <a:lnTo>
                  <a:pt x="10800" y="24300"/>
                </a:lnTo>
                <a:lnTo>
                  <a:pt x="6750" y="20250"/>
                </a:lnTo>
                <a:lnTo>
                  <a:pt x="10800" y="16200"/>
                </a:lnTo>
                <a:lnTo>
                  <a:pt x="10800" y="18900"/>
                </a:lnTo>
                <a:close/>
              </a:path>
            </a:pathLst>
          </a:cu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8856"/>
                  </a:outerShdw>
                </a:effectLst>
              </a14:hiddenEffects>
            </a:ext>
          </a:extLst>
        </p:spPr>
        <p:txBody>
          <a:bodyPr wrap="none" anchor="ctr" anchorCtr="1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kumimoji="1" lang="en-US"/>
          </a:p>
          <a:p>
            <a:pPr eaLnBrk="1" hangingPunct="1"/>
            <a:endParaRPr kumimoji="1" lang="en-US"/>
          </a:p>
        </p:txBody>
      </p:sp>
      <p:sp>
        <p:nvSpPr>
          <p:cNvPr id="8198" name="AutoShape 43"/>
          <p:cNvSpPr>
            <a:spLocks noChangeArrowheads="1"/>
          </p:cNvSpPr>
          <p:nvPr/>
        </p:nvSpPr>
        <p:spPr bwMode="auto">
          <a:xfrm flipH="1">
            <a:off x="3505200" y="2514600"/>
            <a:ext cx="2336800" cy="2336800"/>
          </a:xfrm>
          <a:custGeom>
            <a:avLst/>
            <a:gdLst>
              <a:gd name="T0" fmla="*/ 2209358 w 21600"/>
              <a:gd name="T1" fmla="*/ 637860 h 21600"/>
              <a:gd name="T2" fmla="*/ 1769261 w 21600"/>
              <a:gd name="T3" fmla="*/ 341216 h 21600"/>
              <a:gd name="T4" fmla="*/ 1949172 w 21600"/>
              <a:gd name="T5" fmla="*/ 770495 h 21600"/>
              <a:gd name="T6" fmla="*/ 2628900 w 21600"/>
              <a:gd name="T7" fmla="*/ 1168400 h 21600"/>
              <a:gd name="T8" fmla="*/ 2190750 w 21600"/>
              <a:gd name="T9" fmla="*/ 1606550 h 21600"/>
              <a:gd name="T10" fmla="*/ 1752600 w 21600"/>
              <a:gd name="T11" fmla="*/ 116840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8900" y="10800"/>
                </a:moveTo>
                <a:cubicBezTo>
                  <a:pt x="18900" y="8207"/>
                  <a:pt x="17658" y="5771"/>
                  <a:pt x="15561" y="4246"/>
                </a:cubicBezTo>
                <a:lnTo>
                  <a:pt x="17148" y="2062"/>
                </a:lnTo>
                <a:cubicBezTo>
                  <a:pt x="19944" y="4094"/>
                  <a:pt x="21599" y="7342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20250" y="14850"/>
                </a:lnTo>
                <a:lnTo>
                  <a:pt x="16200" y="10800"/>
                </a:lnTo>
                <a:lnTo>
                  <a:pt x="18900" y="10800"/>
                </a:lnTo>
                <a:close/>
              </a:path>
            </a:pathLst>
          </a:custGeom>
          <a:solidFill>
            <a:schemeClr val="bg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bg2"/>
            </a:extrusionClr>
            <a:contourClr>
              <a:schemeClr val="bg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5C3D1F"/>
                  </a:outerShdw>
                </a:effectLst>
              </a14:hiddenEffects>
            </a:ext>
          </a:extLst>
        </p:spPr>
        <p:txBody>
          <a:bodyPr wrap="none" anchor="ctr" anchorCtr="1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kumimoji="1" lang="en-US"/>
          </a:p>
          <a:p>
            <a:pPr eaLnBrk="1" hangingPunct="1"/>
            <a:endParaRPr kumimoji="1" lang="en-US"/>
          </a:p>
        </p:txBody>
      </p:sp>
      <p:sp>
        <p:nvSpPr>
          <p:cNvPr id="8199" name="Text Box 44"/>
          <p:cNvSpPr txBox="1">
            <a:spLocks noChangeArrowheads="1"/>
          </p:cNvSpPr>
          <p:nvPr/>
        </p:nvSpPr>
        <p:spPr bwMode="auto">
          <a:xfrm rot="1343648">
            <a:off x="4597400" y="2528888"/>
            <a:ext cx="927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3716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1" lang="en-US" sz="12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Globale</a:t>
            </a:r>
            <a:r>
              <a:rPr kumimoji="1"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 data</a:t>
            </a:r>
          </a:p>
        </p:txBody>
      </p:sp>
      <p:sp>
        <p:nvSpPr>
          <p:cNvPr id="8200" name="Text Box 45"/>
          <p:cNvSpPr txBox="1">
            <a:spLocks noChangeArrowheads="1"/>
          </p:cNvSpPr>
          <p:nvPr/>
        </p:nvSpPr>
        <p:spPr bwMode="auto">
          <a:xfrm rot="-4005805">
            <a:off x="3116263" y="3132137"/>
            <a:ext cx="1143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3716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1" lang="en-US" sz="1200" b="1">
                <a:solidFill>
                  <a:schemeClr val="bg1"/>
                </a:solidFill>
                <a:latin typeface="Garamond" panose="02020404030301010803" pitchFamily="18" charset="0"/>
              </a:rPr>
              <a:t>Referansemåling</a:t>
            </a:r>
          </a:p>
        </p:txBody>
      </p:sp>
      <p:sp>
        <p:nvSpPr>
          <p:cNvPr id="8201" name="Text Box 46"/>
          <p:cNvSpPr txBox="1">
            <a:spLocks noChangeArrowheads="1"/>
          </p:cNvSpPr>
          <p:nvPr/>
        </p:nvSpPr>
        <p:spPr bwMode="auto">
          <a:xfrm rot="1095110">
            <a:off x="3733800" y="4343400"/>
            <a:ext cx="13684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3716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1" lang="en-US" sz="1200" b="1">
                <a:solidFill>
                  <a:schemeClr val="bg1"/>
                </a:solidFill>
                <a:latin typeface="Garamond" panose="02020404030301010803" pitchFamily="18" charset="0"/>
              </a:rPr>
              <a:t>Varemerkekunnskap</a:t>
            </a:r>
          </a:p>
        </p:txBody>
      </p:sp>
      <p:sp>
        <p:nvSpPr>
          <p:cNvPr id="8202" name="Text Box 47"/>
          <p:cNvSpPr txBox="1">
            <a:spLocks noChangeArrowheads="1"/>
          </p:cNvSpPr>
          <p:nvPr/>
        </p:nvSpPr>
        <p:spPr bwMode="auto">
          <a:xfrm rot="-3760833">
            <a:off x="5213350" y="3967163"/>
            <a:ext cx="6445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3716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1" lang="en-US" sz="1200" b="1">
                <a:solidFill>
                  <a:schemeClr val="bg1"/>
                </a:solidFill>
                <a:latin typeface="Garamond" panose="02020404030301010803" pitchFamily="18" charset="0"/>
              </a:rPr>
              <a:t>Trender</a:t>
            </a:r>
          </a:p>
        </p:txBody>
      </p:sp>
      <p:sp>
        <p:nvSpPr>
          <p:cNvPr id="8203" name="AutoShape 49"/>
          <p:cNvSpPr>
            <a:spLocks noChangeArrowheads="1"/>
          </p:cNvSpPr>
          <p:nvPr/>
        </p:nvSpPr>
        <p:spPr bwMode="auto">
          <a:xfrm flipH="1">
            <a:off x="6400800" y="2514600"/>
            <a:ext cx="2362200" cy="2362200"/>
          </a:xfrm>
          <a:custGeom>
            <a:avLst/>
            <a:gdLst>
              <a:gd name="T0" fmla="*/ 746280 w 21600"/>
              <a:gd name="T1" fmla="*/ 82896 h 21600"/>
              <a:gd name="T2" fmla="*/ 473643 w 21600"/>
              <a:gd name="T3" fmla="*/ 427711 h 21600"/>
              <a:gd name="T4" fmla="*/ 854985 w 21600"/>
              <a:gd name="T5" fmla="*/ 357392 h 21600"/>
              <a:gd name="T6" fmla="*/ 1180991 w 21600"/>
              <a:gd name="T7" fmla="*/ -295275 h 21600"/>
              <a:gd name="T8" fmla="*/ 1623903 w 21600"/>
              <a:gd name="T9" fmla="*/ 147638 h 21600"/>
              <a:gd name="T10" fmla="*/ 1180991 w 21600"/>
              <a:gd name="T11" fmla="*/ 59055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0799" y="2700"/>
                </a:moveTo>
                <a:cubicBezTo>
                  <a:pt x="8739" y="2700"/>
                  <a:pt x="6756" y="3485"/>
                  <a:pt x="5255" y="4895"/>
                </a:cubicBezTo>
                <a:lnTo>
                  <a:pt x="3406" y="2927"/>
                </a:lnTo>
                <a:cubicBezTo>
                  <a:pt x="5409" y="1046"/>
                  <a:pt x="8053" y="0"/>
                  <a:pt x="10799" y="0"/>
                </a:cubicBezTo>
                <a:lnTo>
                  <a:pt x="10799" y="-2700"/>
                </a:lnTo>
                <a:lnTo>
                  <a:pt x="14849" y="1350"/>
                </a:lnTo>
                <a:lnTo>
                  <a:pt x="10799" y="5400"/>
                </a:lnTo>
                <a:lnTo>
                  <a:pt x="10799" y="2700"/>
                </a:lnTo>
                <a:close/>
              </a:path>
            </a:pathLst>
          </a:custGeom>
          <a:solidFill>
            <a:schemeClr val="bg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bg2"/>
            </a:extrusionClr>
            <a:contourClr>
              <a:schemeClr val="bg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1" lang="en-US" sz="1200" b="1">
                <a:latin typeface="Garamond" panose="02020404030301010803" pitchFamily="18" charset="0"/>
              </a:rPr>
              <a:t>Industri- og </a:t>
            </a:r>
          </a:p>
          <a:p>
            <a:r>
              <a:rPr kumimoji="1" lang="en-US" sz="1200" b="1">
                <a:latin typeface="Garamond" panose="02020404030301010803" pitchFamily="18" charset="0"/>
              </a:rPr>
              <a:t>teknologi-</a:t>
            </a:r>
          </a:p>
          <a:p>
            <a:r>
              <a:rPr kumimoji="1" lang="en-US" sz="1200" b="1">
                <a:latin typeface="Garamond" panose="02020404030301010803" pitchFamily="18" charset="0"/>
              </a:rPr>
              <a:t>markeder</a:t>
            </a:r>
          </a:p>
        </p:txBody>
      </p:sp>
      <p:sp>
        <p:nvSpPr>
          <p:cNvPr id="8204" name="AutoShape 50"/>
          <p:cNvSpPr>
            <a:spLocks noChangeArrowheads="1"/>
          </p:cNvSpPr>
          <p:nvPr/>
        </p:nvSpPr>
        <p:spPr bwMode="auto">
          <a:xfrm flipH="1">
            <a:off x="6400800" y="2514600"/>
            <a:ext cx="2362200" cy="2362200"/>
          </a:xfrm>
          <a:custGeom>
            <a:avLst/>
            <a:gdLst>
              <a:gd name="T0" fmla="*/ 2297 w 21600"/>
              <a:gd name="T1" fmla="*/ 1255247 h 21600"/>
              <a:gd name="T2" fmla="*/ 245953 w 21600"/>
              <a:gd name="T3" fmla="*/ 1621060 h 21600"/>
              <a:gd name="T4" fmla="*/ 296915 w 21600"/>
              <a:gd name="T5" fmla="*/ 1236655 h 21600"/>
              <a:gd name="T6" fmla="*/ -223097 w 21600"/>
              <a:gd name="T7" fmla="*/ 724845 h 21600"/>
              <a:gd name="T8" fmla="*/ 335082 w 21600"/>
              <a:gd name="T9" fmla="*/ 440397 h 21600"/>
              <a:gd name="T10" fmla="*/ 619421 w 21600"/>
              <a:gd name="T11" fmla="*/ 998576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3096" y="8296"/>
                </a:moveTo>
                <a:cubicBezTo>
                  <a:pt x="2833" y="9105"/>
                  <a:pt x="2700" y="9950"/>
                  <a:pt x="2700" y="10799"/>
                </a:cubicBezTo>
                <a:cubicBezTo>
                  <a:pt x="2699" y="11992"/>
                  <a:pt x="2963" y="13169"/>
                  <a:pt x="3470" y="14248"/>
                </a:cubicBezTo>
                <a:lnTo>
                  <a:pt x="1027" y="15398"/>
                </a:lnTo>
                <a:cubicBezTo>
                  <a:pt x="350" y="13959"/>
                  <a:pt x="0" y="12389"/>
                  <a:pt x="0" y="10800"/>
                </a:cubicBezTo>
                <a:cubicBezTo>
                  <a:pt x="-1" y="9666"/>
                  <a:pt x="178" y="8540"/>
                  <a:pt x="528" y="7462"/>
                </a:cubicBezTo>
                <a:lnTo>
                  <a:pt x="-2040" y="6628"/>
                </a:lnTo>
                <a:lnTo>
                  <a:pt x="3064" y="4027"/>
                </a:lnTo>
                <a:lnTo>
                  <a:pt x="5664" y="9131"/>
                </a:lnTo>
                <a:lnTo>
                  <a:pt x="3096" y="8296"/>
                </a:lnTo>
                <a:close/>
              </a:path>
            </a:pathLst>
          </a:cu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kumimoji="1" lang="en-US"/>
          </a:p>
          <a:p>
            <a:pPr eaLnBrk="1" hangingPunct="1"/>
            <a:endParaRPr kumimoji="1" lang="en-US"/>
          </a:p>
        </p:txBody>
      </p:sp>
      <p:sp>
        <p:nvSpPr>
          <p:cNvPr id="8205" name="AutoShape 51"/>
          <p:cNvSpPr>
            <a:spLocks noChangeArrowheads="1"/>
          </p:cNvSpPr>
          <p:nvPr/>
        </p:nvSpPr>
        <p:spPr bwMode="auto">
          <a:xfrm flipH="1">
            <a:off x="6400800" y="2514600"/>
            <a:ext cx="2362200" cy="2362200"/>
          </a:xfrm>
          <a:custGeom>
            <a:avLst/>
            <a:gdLst>
              <a:gd name="T0" fmla="*/ 887356 w 21600"/>
              <a:gd name="T1" fmla="*/ 2325017 h 21600"/>
              <a:gd name="T2" fmla="*/ 1310584 w 21600"/>
              <a:gd name="T3" fmla="*/ 2206360 h 21600"/>
              <a:gd name="T4" fmla="*/ 960737 w 21600"/>
              <a:gd name="T5" fmla="*/ 2039038 h 21600"/>
              <a:gd name="T6" fmla="*/ 313210 w 21600"/>
              <a:gd name="T7" fmla="*/ 2375433 h 21600"/>
              <a:gd name="T8" fmla="*/ 215223 w 21600"/>
              <a:gd name="T9" fmla="*/ 1756886 h 21600"/>
              <a:gd name="T10" fmla="*/ 833878 w 21600"/>
              <a:gd name="T11" fmla="*/ 1658789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6038" y="17353"/>
                </a:moveTo>
                <a:cubicBezTo>
                  <a:pt x="7422" y="18358"/>
                  <a:pt x="9089" y="18900"/>
                  <a:pt x="10800" y="18900"/>
                </a:cubicBezTo>
                <a:cubicBezTo>
                  <a:pt x="11139" y="18899"/>
                  <a:pt x="11478" y="18878"/>
                  <a:pt x="11815" y="18836"/>
                </a:cubicBezTo>
                <a:lnTo>
                  <a:pt x="12153" y="21514"/>
                </a:lnTo>
                <a:cubicBezTo>
                  <a:pt x="11704" y="21571"/>
                  <a:pt x="11252" y="21599"/>
                  <a:pt x="10800" y="21600"/>
                </a:cubicBezTo>
                <a:cubicBezTo>
                  <a:pt x="8519" y="21600"/>
                  <a:pt x="6297" y="20877"/>
                  <a:pt x="4451" y="19537"/>
                </a:cubicBezTo>
                <a:lnTo>
                  <a:pt x="2864" y="21721"/>
                </a:lnTo>
                <a:lnTo>
                  <a:pt x="1968" y="16065"/>
                </a:lnTo>
                <a:lnTo>
                  <a:pt x="7625" y="15168"/>
                </a:lnTo>
                <a:lnTo>
                  <a:pt x="6038" y="17353"/>
                </a:lnTo>
                <a:close/>
              </a:path>
            </a:pathLst>
          </a:custGeom>
          <a:solidFill>
            <a:schemeClr val="bg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bg2"/>
            </a:extrusionClr>
            <a:contourClr>
              <a:schemeClr val="bg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kumimoji="1" lang="en-US"/>
          </a:p>
          <a:p>
            <a:pPr eaLnBrk="1" hangingPunct="1"/>
            <a:endParaRPr kumimoji="1" lang="en-US"/>
          </a:p>
        </p:txBody>
      </p:sp>
      <p:sp>
        <p:nvSpPr>
          <p:cNvPr id="8206" name="AutoShape 52"/>
          <p:cNvSpPr>
            <a:spLocks noChangeArrowheads="1"/>
          </p:cNvSpPr>
          <p:nvPr/>
        </p:nvSpPr>
        <p:spPr bwMode="auto">
          <a:xfrm flipH="1">
            <a:off x="6400800" y="2514600"/>
            <a:ext cx="2362200" cy="2362200"/>
          </a:xfrm>
          <a:custGeom>
            <a:avLst/>
            <a:gdLst>
              <a:gd name="T0" fmla="*/ 2178255 w 21600"/>
              <a:gd name="T1" fmla="*/ 1813863 h 21600"/>
              <a:gd name="T2" fmla="*/ 2196190 w 21600"/>
              <a:gd name="T3" fmla="*/ 1374669 h 21600"/>
              <a:gd name="T4" fmla="*/ 1929021 w 21600"/>
              <a:gd name="T5" fmla="*/ 1655727 h 21600"/>
              <a:gd name="T6" fmla="*/ 2048880 w 21600"/>
              <a:gd name="T7" fmla="*/ 2375433 h 21600"/>
              <a:gd name="T8" fmla="*/ 1430115 w 21600"/>
              <a:gd name="T9" fmla="*/ 2277445 h 21600"/>
              <a:gd name="T10" fmla="*/ 1528212 w 21600"/>
              <a:gd name="T11" fmla="*/ 1658789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561" y="17353"/>
                </a:moveTo>
                <a:cubicBezTo>
                  <a:pt x="17227" y="16142"/>
                  <a:pt x="18370" y="14341"/>
                  <a:pt x="18756" y="12317"/>
                </a:cubicBezTo>
                <a:lnTo>
                  <a:pt x="21408" y="12823"/>
                </a:lnTo>
                <a:cubicBezTo>
                  <a:pt x="20893" y="15522"/>
                  <a:pt x="19370" y="17922"/>
                  <a:pt x="17148" y="19537"/>
                </a:cubicBezTo>
                <a:lnTo>
                  <a:pt x="18735" y="21721"/>
                </a:lnTo>
                <a:lnTo>
                  <a:pt x="13077" y="20825"/>
                </a:lnTo>
                <a:lnTo>
                  <a:pt x="13974" y="15168"/>
                </a:lnTo>
                <a:lnTo>
                  <a:pt x="15561" y="17353"/>
                </a:lnTo>
                <a:close/>
              </a:path>
            </a:pathLst>
          </a:cu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kumimoji="1" lang="en-US"/>
          </a:p>
          <a:p>
            <a:pPr eaLnBrk="1" hangingPunct="1"/>
            <a:endParaRPr kumimoji="1" lang="en-US"/>
          </a:p>
        </p:txBody>
      </p:sp>
      <p:sp>
        <p:nvSpPr>
          <p:cNvPr id="8207" name="AutoShape 53"/>
          <p:cNvSpPr>
            <a:spLocks noChangeArrowheads="1"/>
          </p:cNvSpPr>
          <p:nvPr/>
        </p:nvSpPr>
        <p:spPr bwMode="auto">
          <a:xfrm flipH="1">
            <a:off x="6400800" y="2514600"/>
            <a:ext cx="2362200" cy="2362200"/>
          </a:xfrm>
          <a:custGeom>
            <a:avLst/>
            <a:gdLst>
              <a:gd name="T0" fmla="*/ 2091094 w 21600"/>
              <a:gd name="T1" fmla="*/ 428149 h 21600"/>
              <a:gd name="T2" fmla="*/ 1678912 w 21600"/>
              <a:gd name="T3" fmla="*/ 275371 h 21600"/>
              <a:gd name="T4" fmla="*/ 1863623 w 21600"/>
              <a:gd name="T5" fmla="*/ 616359 h 21600"/>
              <a:gd name="T6" fmla="*/ 2585187 w 21600"/>
              <a:gd name="T7" fmla="*/ 724845 h 21600"/>
              <a:gd name="T8" fmla="*/ 2300848 w 21600"/>
              <a:gd name="T9" fmla="*/ 1282915 h 21600"/>
              <a:gd name="T10" fmla="*/ 1742669 w 21600"/>
              <a:gd name="T11" fmla="*/ 998576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8503" y="8296"/>
                </a:moveTo>
                <a:cubicBezTo>
                  <a:pt x="17866" y="6337"/>
                  <a:pt x="16507" y="4694"/>
                  <a:pt x="14702" y="3701"/>
                </a:cubicBezTo>
                <a:lnTo>
                  <a:pt x="16002" y="1335"/>
                </a:lnTo>
                <a:cubicBezTo>
                  <a:pt x="18410" y="2659"/>
                  <a:pt x="20222" y="4850"/>
                  <a:pt x="21071" y="7462"/>
                </a:cubicBezTo>
                <a:lnTo>
                  <a:pt x="23639" y="6628"/>
                </a:lnTo>
                <a:lnTo>
                  <a:pt x="21039" y="11731"/>
                </a:lnTo>
                <a:lnTo>
                  <a:pt x="15935" y="9131"/>
                </a:lnTo>
                <a:lnTo>
                  <a:pt x="18503" y="8296"/>
                </a:lnTo>
                <a:close/>
              </a:path>
            </a:pathLst>
          </a:cu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kumimoji="1" lang="en-US"/>
          </a:p>
          <a:p>
            <a:pPr eaLnBrk="1" hangingPunct="1"/>
            <a:endParaRPr kumimoji="1" lang="en-US"/>
          </a:p>
        </p:txBody>
      </p:sp>
      <p:sp>
        <p:nvSpPr>
          <p:cNvPr id="8208" name="Text Box 54"/>
          <p:cNvSpPr txBox="1">
            <a:spLocks noChangeArrowheads="1"/>
          </p:cNvSpPr>
          <p:nvPr/>
        </p:nvSpPr>
        <p:spPr bwMode="auto">
          <a:xfrm rot="-3356451">
            <a:off x="6092031" y="2975769"/>
            <a:ext cx="116522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3716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1" lang="en-US" sz="1400" b="1">
                <a:solidFill>
                  <a:schemeClr val="bg1"/>
                </a:solidFill>
                <a:latin typeface="Garamond" panose="02020404030301010803" pitchFamily="18" charset="0"/>
              </a:rPr>
              <a:t>Bedriftshandel</a:t>
            </a:r>
          </a:p>
        </p:txBody>
      </p:sp>
      <p:sp>
        <p:nvSpPr>
          <p:cNvPr id="8209" name="Text Box 55"/>
          <p:cNvSpPr txBox="1">
            <a:spLocks noChangeArrowheads="1"/>
          </p:cNvSpPr>
          <p:nvPr/>
        </p:nvSpPr>
        <p:spPr bwMode="auto">
          <a:xfrm rot="660694">
            <a:off x="7527925" y="2452688"/>
            <a:ext cx="7048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3716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1" lang="en-US" sz="1200" b="1">
                <a:solidFill>
                  <a:schemeClr val="bg1"/>
                </a:solidFill>
                <a:latin typeface="Garamond" panose="02020404030301010803" pitchFamily="18" charset="0"/>
              </a:rPr>
              <a:t>Finans</a:t>
            </a:r>
          </a:p>
        </p:txBody>
      </p:sp>
      <p:sp>
        <p:nvSpPr>
          <p:cNvPr id="8210" name="Text Box 56"/>
          <p:cNvSpPr txBox="1">
            <a:spLocks noChangeArrowheads="1"/>
          </p:cNvSpPr>
          <p:nvPr/>
        </p:nvSpPr>
        <p:spPr bwMode="auto">
          <a:xfrm rot="-5453935">
            <a:off x="8268494" y="3436144"/>
            <a:ext cx="59531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3716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1" lang="en-US" sz="1200" b="1">
                <a:solidFill>
                  <a:schemeClr val="bg1"/>
                </a:solidFill>
                <a:latin typeface="Garamond" panose="02020404030301010803" pitchFamily="18" charset="0"/>
              </a:rPr>
              <a:t>Media</a:t>
            </a:r>
          </a:p>
        </p:txBody>
      </p:sp>
      <p:sp>
        <p:nvSpPr>
          <p:cNvPr id="8211" name="Text Box 57"/>
          <p:cNvSpPr txBox="1">
            <a:spLocks noChangeArrowheads="1"/>
          </p:cNvSpPr>
          <p:nvPr/>
        </p:nvSpPr>
        <p:spPr bwMode="auto">
          <a:xfrm rot="-1165951">
            <a:off x="7527925" y="4357688"/>
            <a:ext cx="87471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3716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1" lang="en-US" sz="1200" b="1">
                <a:solidFill>
                  <a:schemeClr val="bg1"/>
                </a:solidFill>
                <a:latin typeface="Garamond" panose="02020404030301010803" pitchFamily="18" charset="0"/>
              </a:rPr>
              <a:t>Maskineri</a:t>
            </a:r>
          </a:p>
        </p:txBody>
      </p:sp>
      <p:sp>
        <p:nvSpPr>
          <p:cNvPr id="8212" name="Text Box 58"/>
          <p:cNvSpPr txBox="1">
            <a:spLocks noChangeArrowheads="1"/>
          </p:cNvSpPr>
          <p:nvPr/>
        </p:nvSpPr>
        <p:spPr bwMode="auto">
          <a:xfrm rot="3355293">
            <a:off x="6527006" y="4064794"/>
            <a:ext cx="56991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3716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1" lang="en-US" sz="1200" b="1">
                <a:solidFill>
                  <a:schemeClr val="bg1"/>
                </a:solidFill>
                <a:latin typeface="Garamond" panose="02020404030301010803" pitchFamily="18" charset="0"/>
              </a:rPr>
              <a:t>Handel</a:t>
            </a:r>
          </a:p>
        </p:txBody>
      </p:sp>
      <p:grpSp>
        <p:nvGrpSpPr>
          <p:cNvPr id="8213" name="Group 79"/>
          <p:cNvGrpSpPr>
            <a:grpSpLocks/>
          </p:cNvGrpSpPr>
          <p:nvPr/>
        </p:nvGrpSpPr>
        <p:grpSpPr bwMode="auto">
          <a:xfrm>
            <a:off x="457200" y="2590800"/>
            <a:ext cx="2336800" cy="2351088"/>
            <a:chOff x="2064" y="2151"/>
            <a:chExt cx="1472" cy="1481"/>
          </a:xfrm>
        </p:grpSpPr>
        <p:sp>
          <p:nvSpPr>
            <p:cNvPr id="8214" name="AutoShape 80"/>
            <p:cNvSpPr>
              <a:spLocks noChangeArrowheads="1"/>
            </p:cNvSpPr>
            <p:nvPr/>
          </p:nvSpPr>
          <p:spPr bwMode="auto">
            <a:xfrm flipH="1">
              <a:off x="2064" y="2160"/>
              <a:ext cx="1472" cy="1472"/>
            </a:xfrm>
            <a:custGeom>
              <a:avLst/>
              <a:gdLst>
                <a:gd name="T0" fmla="*/ 402 w 21600"/>
                <a:gd name="T1" fmla="*/ 80 h 21600"/>
                <a:gd name="T2" fmla="*/ 215 w 21600"/>
                <a:gd name="T3" fmla="*/ 357 h 21600"/>
                <a:gd name="T4" fmla="*/ 485 w 21600"/>
                <a:gd name="T5" fmla="*/ 244 h 21600"/>
                <a:gd name="T6" fmla="*/ 736 w 21600"/>
                <a:gd name="T7" fmla="*/ -184 h 21600"/>
                <a:gd name="T8" fmla="*/ 1012 w 21600"/>
                <a:gd name="T9" fmla="*/ 92 h 21600"/>
                <a:gd name="T10" fmla="*/ 736 w 21600"/>
                <a:gd name="T11" fmla="*/ 368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0799" y="2700"/>
                  </a:moveTo>
                  <a:cubicBezTo>
                    <a:pt x="8207" y="2700"/>
                    <a:pt x="5771" y="3941"/>
                    <a:pt x="4246" y="6038"/>
                  </a:cubicBezTo>
                  <a:lnTo>
                    <a:pt x="2062" y="4451"/>
                  </a:lnTo>
                  <a:cubicBezTo>
                    <a:pt x="4094" y="1655"/>
                    <a:pt x="7342" y="0"/>
                    <a:pt x="10799" y="0"/>
                  </a:cubicBezTo>
                  <a:lnTo>
                    <a:pt x="10799" y="-2700"/>
                  </a:lnTo>
                  <a:lnTo>
                    <a:pt x="14849" y="1350"/>
                  </a:lnTo>
                  <a:lnTo>
                    <a:pt x="10799" y="5400"/>
                  </a:lnTo>
                  <a:lnTo>
                    <a:pt x="10799" y="27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7A5C00"/>
                    </a:outerShdw>
                  </a:effectLst>
                </a14:hiddenEffects>
              </a:ext>
            </a:extLst>
          </p:spPr>
          <p:txBody>
            <a:bodyPr wrap="none" anchor="ctr" anchorCtr="1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kumimoji="1" lang="en-US" sz="1200" b="1">
                  <a:latin typeface="Garamond" panose="02020404030301010803" pitchFamily="18" charset="0"/>
                </a:rPr>
                <a:t>Konsumvarer</a:t>
              </a:r>
            </a:p>
            <a:p>
              <a:r>
                <a:rPr kumimoji="1" lang="en-US" sz="1200" b="1">
                  <a:latin typeface="Garamond" panose="02020404030301010803" pitchFamily="18" charset="0"/>
                </a:rPr>
                <a:t>og -tjenester</a:t>
              </a:r>
              <a:endParaRPr kumimoji="1" lang="en-US" sz="1200">
                <a:latin typeface="Garamond" panose="02020404030301010803" pitchFamily="18" charset="0"/>
              </a:endParaRPr>
            </a:p>
          </p:txBody>
        </p:sp>
        <p:sp>
          <p:nvSpPr>
            <p:cNvPr id="8215" name="AutoShape 81"/>
            <p:cNvSpPr>
              <a:spLocks noChangeArrowheads="1"/>
            </p:cNvSpPr>
            <p:nvPr/>
          </p:nvSpPr>
          <p:spPr bwMode="auto">
            <a:xfrm flipH="1">
              <a:off x="2064" y="2160"/>
              <a:ext cx="1472" cy="1472"/>
            </a:xfrm>
            <a:custGeom>
              <a:avLst/>
              <a:gdLst>
                <a:gd name="T0" fmla="*/ 80 w 21600"/>
                <a:gd name="T1" fmla="*/ 1070 h 21600"/>
                <a:gd name="T2" fmla="*/ 357 w 21600"/>
                <a:gd name="T3" fmla="*/ 1257 h 21600"/>
                <a:gd name="T4" fmla="*/ 244 w 21600"/>
                <a:gd name="T5" fmla="*/ 987 h 21600"/>
                <a:gd name="T6" fmla="*/ -184 w 21600"/>
                <a:gd name="T7" fmla="*/ 736 h 21600"/>
                <a:gd name="T8" fmla="*/ 92 w 21600"/>
                <a:gd name="T9" fmla="*/ 460 h 21600"/>
                <a:gd name="T10" fmla="*/ 368 w 21600"/>
                <a:gd name="T11" fmla="*/ 73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2700" y="10800"/>
                  </a:moveTo>
                  <a:cubicBezTo>
                    <a:pt x="2700" y="13392"/>
                    <a:pt x="3941" y="15828"/>
                    <a:pt x="6038" y="17353"/>
                  </a:cubicBezTo>
                  <a:lnTo>
                    <a:pt x="4451" y="19537"/>
                  </a:lnTo>
                  <a:cubicBezTo>
                    <a:pt x="1655" y="17505"/>
                    <a:pt x="0" y="14257"/>
                    <a:pt x="0" y="10800"/>
                  </a:cubicBezTo>
                  <a:lnTo>
                    <a:pt x="-2700" y="10800"/>
                  </a:lnTo>
                  <a:lnTo>
                    <a:pt x="1350" y="6750"/>
                  </a:lnTo>
                  <a:lnTo>
                    <a:pt x="5400" y="10800"/>
                  </a:lnTo>
                  <a:lnTo>
                    <a:pt x="2700" y="10800"/>
                  </a:lnTo>
                  <a:close/>
                </a:path>
              </a:pathLst>
            </a:custGeom>
            <a:solidFill>
              <a:schemeClr val="bg2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bg2"/>
              </a:extrusionClr>
              <a:contourClr>
                <a:schemeClr val="bg2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5C3D1F"/>
                    </a:outerShdw>
                  </a:effectLst>
                </a14:hiddenEffects>
              </a:ext>
            </a:extLst>
          </p:spPr>
          <p:txBody>
            <a:bodyPr wrap="none" anchor="ctr" anchorCtr="1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kumimoji="1" lang="en-US"/>
            </a:p>
            <a:p>
              <a:pPr eaLnBrk="1" hangingPunct="1"/>
              <a:endParaRPr kumimoji="1" lang="en-US"/>
            </a:p>
          </p:txBody>
        </p:sp>
        <p:sp>
          <p:nvSpPr>
            <p:cNvPr id="8216" name="AutoShape 82"/>
            <p:cNvSpPr>
              <a:spLocks noChangeArrowheads="1"/>
            </p:cNvSpPr>
            <p:nvPr/>
          </p:nvSpPr>
          <p:spPr bwMode="auto">
            <a:xfrm flipH="1">
              <a:off x="2064" y="2160"/>
              <a:ext cx="1472" cy="1472"/>
            </a:xfrm>
            <a:custGeom>
              <a:avLst/>
              <a:gdLst>
                <a:gd name="T0" fmla="*/ 1070 w 21600"/>
                <a:gd name="T1" fmla="*/ 1392 h 21600"/>
                <a:gd name="T2" fmla="*/ 1257 w 21600"/>
                <a:gd name="T3" fmla="*/ 1114 h 21600"/>
                <a:gd name="T4" fmla="*/ 987 w 21600"/>
                <a:gd name="T5" fmla="*/ 1228 h 21600"/>
                <a:gd name="T6" fmla="*/ 736 w 21600"/>
                <a:gd name="T7" fmla="*/ 1656 h 21600"/>
                <a:gd name="T8" fmla="*/ 460 w 21600"/>
                <a:gd name="T9" fmla="*/ 1380 h 21600"/>
                <a:gd name="T10" fmla="*/ 736 w 21600"/>
                <a:gd name="T11" fmla="*/ 1104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0800" y="18900"/>
                  </a:moveTo>
                  <a:cubicBezTo>
                    <a:pt x="13392" y="18899"/>
                    <a:pt x="15828" y="17658"/>
                    <a:pt x="17353" y="15561"/>
                  </a:cubicBezTo>
                  <a:lnTo>
                    <a:pt x="19537" y="17148"/>
                  </a:lnTo>
                  <a:cubicBezTo>
                    <a:pt x="17505" y="19944"/>
                    <a:pt x="14257" y="21599"/>
                    <a:pt x="10800" y="21600"/>
                  </a:cubicBezTo>
                  <a:lnTo>
                    <a:pt x="10800" y="24300"/>
                  </a:lnTo>
                  <a:lnTo>
                    <a:pt x="6750" y="20250"/>
                  </a:lnTo>
                  <a:lnTo>
                    <a:pt x="10800" y="16200"/>
                  </a:lnTo>
                  <a:lnTo>
                    <a:pt x="10800" y="1890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2"/>
              </a:extrusionClr>
              <a:contourClr>
                <a:schemeClr val="accent2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998856"/>
                    </a:outerShdw>
                  </a:effectLst>
                </a14:hiddenEffects>
              </a:ext>
            </a:extLst>
          </p:spPr>
          <p:txBody>
            <a:bodyPr wrap="none" anchor="ctr" anchorCtr="1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kumimoji="1" lang="en-US"/>
            </a:p>
            <a:p>
              <a:pPr eaLnBrk="1" hangingPunct="1"/>
              <a:endParaRPr kumimoji="1" lang="en-US"/>
            </a:p>
          </p:txBody>
        </p:sp>
        <p:sp>
          <p:nvSpPr>
            <p:cNvPr id="8217" name="AutoShape 83"/>
            <p:cNvSpPr>
              <a:spLocks noChangeArrowheads="1"/>
            </p:cNvSpPr>
            <p:nvPr/>
          </p:nvSpPr>
          <p:spPr bwMode="auto">
            <a:xfrm flipH="1">
              <a:off x="2064" y="2160"/>
              <a:ext cx="1472" cy="1472"/>
            </a:xfrm>
            <a:custGeom>
              <a:avLst/>
              <a:gdLst>
                <a:gd name="T0" fmla="*/ 1392 w 21600"/>
                <a:gd name="T1" fmla="*/ 402 h 21600"/>
                <a:gd name="T2" fmla="*/ 1114 w 21600"/>
                <a:gd name="T3" fmla="*/ 215 h 21600"/>
                <a:gd name="T4" fmla="*/ 1228 w 21600"/>
                <a:gd name="T5" fmla="*/ 485 h 21600"/>
                <a:gd name="T6" fmla="*/ 1656 w 21600"/>
                <a:gd name="T7" fmla="*/ 736 h 21600"/>
                <a:gd name="T8" fmla="*/ 1380 w 21600"/>
                <a:gd name="T9" fmla="*/ 1012 h 21600"/>
                <a:gd name="T10" fmla="*/ 1104 w 21600"/>
                <a:gd name="T11" fmla="*/ 73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8900" y="10800"/>
                  </a:moveTo>
                  <a:cubicBezTo>
                    <a:pt x="18900" y="8207"/>
                    <a:pt x="17658" y="5771"/>
                    <a:pt x="15561" y="4246"/>
                  </a:cubicBezTo>
                  <a:lnTo>
                    <a:pt x="17148" y="2062"/>
                  </a:lnTo>
                  <a:cubicBezTo>
                    <a:pt x="19944" y="4094"/>
                    <a:pt x="21599" y="7342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20250" y="14850"/>
                  </a:lnTo>
                  <a:lnTo>
                    <a:pt x="16200" y="10800"/>
                  </a:lnTo>
                  <a:lnTo>
                    <a:pt x="18900" y="10800"/>
                  </a:lnTo>
                  <a:close/>
                </a:path>
              </a:pathLst>
            </a:custGeom>
            <a:solidFill>
              <a:schemeClr val="bg2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bg2"/>
              </a:extrusionClr>
              <a:contourClr>
                <a:schemeClr val="bg2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5C3D1F"/>
                    </a:outerShdw>
                  </a:effectLst>
                </a14:hiddenEffects>
              </a:ext>
            </a:extLst>
          </p:spPr>
          <p:txBody>
            <a:bodyPr wrap="none" anchor="ctr" anchorCtr="1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kumimoji="1" lang="en-US"/>
            </a:p>
            <a:p>
              <a:pPr eaLnBrk="1" hangingPunct="1"/>
              <a:endParaRPr kumimoji="1" lang="en-US"/>
            </a:p>
          </p:txBody>
        </p:sp>
        <p:sp>
          <p:nvSpPr>
            <p:cNvPr id="8218" name="Text Box 84"/>
            <p:cNvSpPr txBox="1">
              <a:spLocks noChangeArrowheads="1"/>
            </p:cNvSpPr>
            <p:nvPr/>
          </p:nvSpPr>
          <p:spPr bwMode="auto">
            <a:xfrm rot="1343648">
              <a:off x="2665" y="2151"/>
              <a:ext cx="76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13716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kumimoji="1" lang="en-US" sz="1200" b="1">
                  <a:solidFill>
                    <a:schemeClr val="bg1"/>
                  </a:solidFill>
                  <a:latin typeface="Garamond" panose="02020404030301010803" pitchFamily="18" charset="0"/>
                </a:rPr>
                <a:t>Varige</a:t>
              </a:r>
              <a:r>
                <a:rPr kumimoji="1" lang="en-US" sz="1400" b="1">
                  <a:solidFill>
                    <a:schemeClr val="bg1"/>
                  </a:solidFill>
                  <a:latin typeface="Garamond" panose="02020404030301010803" pitchFamily="18" charset="0"/>
                </a:rPr>
                <a:t> konsumvarer</a:t>
              </a:r>
            </a:p>
          </p:txBody>
        </p:sp>
        <p:sp>
          <p:nvSpPr>
            <p:cNvPr id="8219" name="Text Box 85"/>
            <p:cNvSpPr txBox="1">
              <a:spLocks noChangeArrowheads="1"/>
            </p:cNvSpPr>
            <p:nvPr/>
          </p:nvSpPr>
          <p:spPr bwMode="auto">
            <a:xfrm rot="-3796808">
              <a:off x="1901" y="2502"/>
              <a:ext cx="577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13716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kumimoji="1" lang="en-US" sz="1200" b="1">
                  <a:solidFill>
                    <a:schemeClr val="bg1"/>
                  </a:solidFill>
                  <a:latin typeface="Garamond" panose="02020404030301010803" pitchFamily="18" charset="0"/>
                </a:rPr>
                <a:t>Elektronikk</a:t>
              </a:r>
            </a:p>
          </p:txBody>
        </p:sp>
        <p:sp>
          <p:nvSpPr>
            <p:cNvPr id="8220" name="Text Box 86"/>
            <p:cNvSpPr txBox="1">
              <a:spLocks noChangeArrowheads="1"/>
            </p:cNvSpPr>
            <p:nvPr/>
          </p:nvSpPr>
          <p:spPr bwMode="auto">
            <a:xfrm rot="1756136">
              <a:off x="2243" y="3312"/>
              <a:ext cx="567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13716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kumimoji="1" lang="en-US" sz="1200" b="1">
                  <a:solidFill>
                    <a:schemeClr val="bg1"/>
                  </a:solidFill>
                  <a:latin typeface="Garamond" panose="02020404030301010803" pitchFamily="18" charset="0"/>
                </a:rPr>
                <a:t>Helsetjenester</a:t>
              </a:r>
            </a:p>
          </p:txBody>
        </p:sp>
        <p:sp>
          <p:nvSpPr>
            <p:cNvPr id="8221" name="Text Box 87"/>
            <p:cNvSpPr txBox="1">
              <a:spLocks noChangeArrowheads="1"/>
            </p:cNvSpPr>
            <p:nvPr/>
          </p:nvSpPr>
          <p:spPr bwMode="auto">
            <a:xfrm rot="-3760833">
              <a:off x="3158" y="3069"/>
              <a:ext cx="368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13716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kumimoji="1" lang="en-US" sz="1200" b="1">
                  <a:solidFill>
                    <a:schemeClr val="bg1"/>
                  </a:solidFill>
                  <a:latin typeface="Garamond" panose="02020404030301010803" pitchFamily="18" charset="0"/>
                </a:rPr>
                <a:t>Matvarer</a:t>
              </a:r>
            </a:p>
          </p:txBody>
        </p:sp>
      </p:grp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5438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Hovedfordeler med produkt eller tjeneste</a:t>
            </a:r>
          </a:p>
        </p:txBody>
      </p:sp>
      <p:sp>
        <p:nvSpPr>
          <p:cNvPr id="921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Oppsummer hovedfordelene med produktet eller tjenesten du markedsfører.</a:t>
            </a:r>
          </a:p>
          <a:p>
            <a:pPr eaLnBrk="1" hangingPunct="1"/>
            <a:r>
              <a:rPr lang="en-US" smtClean="0"/>
              <a:t>Eksempel:</a:t>
            </a:r>
          </a:p>
          <a:p>
            <a:pPr lvl="1" eaLnBrk="1" hangingPunct="1"/>
            <a:r>
              <a:rPr lang="en-US" sz="2400" smtClean="0"/>
              <a:t>En investering i markedsundersøkelser er en investerning i produktets suksess!</a:t>
            </a:r>
          </a:p>
          <a:p>
            <a:pPr lvl="2" eaLnBrk="1" hangingPunct="1"/>
            <a:r>
              <a:rPr lang="en-US" smtClean="0"/>
              <a:t>Gjør deg kjent med kunden</a:t>
            </a:r>
          </a:p>
          <a:p>
            <a:pPr lvl="2" eaLnBrk="1" hangingPunct="1"/>
            <a:r>
              <a:rPr lang="en-US" smtClean="0"/>
              <a:t>Gjør deg kjent med konkurrentene</a:t>
            </a:r>
          </a:p>
          <a:p>
            <a:pPr lvl="2" eaLnBrk="1" hangingPunct="1"/>
            <a:r>
              <a:rPr lang="en-US" smtClean="0"/>
              <a:t>Riktig timing er helt avgjørende</a:t>
            </a:r>
          </a:p>
          <a:p>
            <a:pPr lvl="2" eaLnBrk="1" hangingPunct="1"/>
            <a:r>
              <a:rPr lang="en-US" smtClean="0"/>
              <a:t>Følg opp og tilpass</a:t>
            </a:r>
          </a:p>
          <a:p>
            <a:pPr lvl="2"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9220" name="PyramidChart 1;Master;1;0.15;3"/>
          <p:cNvSpPr>
            <a:spLocks noChangeArrowheads="1"/>
          </p:cNvSpPr>
          <p:nvPr/>
        </p:nvSpPr>
        <p:spPr bwMode="auto">
          <a:xfrm>
            <a:off x="1216025" y="1981200"/>
            <a:ext cx="6723063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b-NO"/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nb-NO"/>
          </a:p>
        </p:txBody>
      </p:sp>
      <p:sp>
        <p:nvSpPr>
          <p:cNvPr id="9222" name="PyramidChart 2;Master;1;0.15;3"/>
          <p:cNvSpPr>
            <a:spLocks noChangeArrowheads="1"/>
          </p:cNvSpPr>
          <p:nvPr/>
        </p:nvSpPr>
        <p:spPr bwMode="auto">
          <a:xfrm>
            <a:off x="1219200" y="2057400"/>
            <a:ext cx="6723063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b-NO"/>
          </a:p>
        </p:txBody>
      </p:sp>
      <p:sp>
        <p:nvSpPr>
          <p:cNvPr id="59394" name="AutoShape 2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nb-NO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Neste trinn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ClrTx/>
            </a:pPr>
            <a:r>
              <a:rPr lang="en-US" sz="2400" smtClean="0"/>
              <a:t>Forklar kort hvordan kunden går frem for å kjøpe dine produkter eller tjenester.</a:t>
            </a:r>
          </a:p>
          <a:p>
            <a:pPr eaLnBrk="1" hangingPunct="1">
              <a:lnSpc>
                <a:spcPct val="90000"/>
              </a:lnSpc>
              <a:buClrTx/>
            </a:pPr>
            <a:r>
              <a:rPr lang="en-US" sz="2400" smtClean="0"/>
              <a:t>Eksempel: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US" sz="2200" smtClean="0"/>
              <a:t>Slik bestiller du undersøkelser hos Trey Research:</a:t>
            </a:r>
          </a:p>
          <a:p>
            <a:pPr lvl="2" eaLnBrk="1" hangingPunct="1">
              <a:lnSpc>
                <a:spcPct val="90000"/>
              </a:lnSpc>
              <a:buClrTx/>
            </a:pPr>
            <a:r>
              <a:rPr lang="en-US" sz="2000" b="1" smtClean="0"/>
              <a:t>Definere prosjektet</a:t>
            </a:r>
            <a:br>
              <a:rPr lang="en-US" sz="2000" b="1" smtClean="0"/>
            </a:br>
            <a:r>
              <a:rPr lang="en-US" sz="1600" smtClean="0"/>
              <a:t>Første trinn er et møte der vi definerer prosjektet ditt.</a:t>
            </a:r>
          </a:p>
          <a:p>
            <a:pPr lvl="2" eaLnBrk="1" hangingPunct="1">
              <a:lnSpc>
                <a:spcPct val="90000"/>
              </a:lnSpc>
              <a:buClrTx/>
            </a:pPr>
            <a:r>
              <a:rPr lang="en-US" sz="2000" b="1" smtClean="0"/>
              <a:t>Levere forslag til undersøkelse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1600" smtClean="0"/>
              <a:t>Deretter leverer vi et forslag som du vurderer.</a:t>
            </a:r>
          </a:p>
          <a:p>
            <a:pPr lvl="2" eaLnBrk="1" hangingPunct="1">
              <a:lnSpc>
                <a:spcPct val="90000"/>
              </a:lnSpc>
              <a:buClrTx/>
            </a:pPr>
            <a:r>
              <a:rPr lang="en-US" sz="2000" b="1" smtClean="0"/>
              <a:t>Starte undersøkelsen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1600" smtClean="0"/>
              <a:t>Når forslaget er godkjent, setter vi sammen en gruppe eksperter som utfører undersøkelsen og analyserer resultatene.</a:t>
            </a:r>
          </a:p>
          <a:p>
            <a:pPr lvl="2" eaLnBrk="1" hangingPunct="1">
              <a:lnSpc>
                <a:spcPct val="90000"/>
              </a:lnSpc>
              <a:buClrTx/>
            </a:pPr>
            <a:r>
              <a:rPr lang="en-US" sz="2000" b="1" smtClean="0"/>
              <a:t>Kontinuerlig oppfølging</a:t>
            </a:r>
            <a:br>
              <a:rPr lang="en-US" sz="2000" b="1" smtClean="0"/>
            </a:br>
            <a:r>
              <a:rPr lang="en-US" sz="1600" smtClean="0"/>
              <a:t>Vi fortsetter samarbeidet etter at rapporten er levert, for at du skal få best mulig utbytte av undersøkelsen.</a:t>
            </a:r>
          </a:p>
          <a:p>
            <a:pPr lvl="3" eaLnBrk="1" hangingPunct="1">
              <a:lnSpc>
                <a:spcPct val="90000"/>
              </a:lnSpc>
              <a:buClrTx/>
            </a:pPr>
            <a:endParaRPr lang="en-US" sz="1600" smtClean="0"/>
          </a:p>
          <a:p>
            <a:pPr lvl="4" eaLnBrk="1" hangingPunct="1">
              <a:lnSpc>
                <a:spcPct val="90000"/>
              </a:lnSpc>
              <a:buClrTx/>
              <a:buFontTx/>
              <a:buNone/>
            </a:pPr>
            <a:endParaRPr lang="en-US" sz="1800" smtClean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Kontaktinformasjon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Oppgi kontaktinformasjon for nøkkelpersoner i firmaet.</a:t>
            </a:r>
          </a:p>
          <a:p>
            <a:pPr eaLnBrk="1" hangingPunct="1"/>
            <a:r>
              <a:rPr lang="en-US" smtClean="0"/>
              <a:t>Oppgi aktuelle e-postadresser eller webadresser. 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Presentasjon av produkt eller tjeneste">
  <a:themeElements>
    <a:clrScheme name="Presentasjon av produkt eller tjeneste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Presentasjon av produkt eller tjenest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sjon av produkt eller tjenest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sjon av produkt eller tjenest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sjon av produkt eller tjenes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sjon av produkt eller tjenest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sjon av produkt eller tjeneste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sjon av produkt eller tjeneste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tegral">
  <a:themeElements>
    <a:clrScheme name="Egendefinert 1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FFFF"/>
      </a:hlink>
      <a:folHlink>
        <a:srgbClr val="FCC77E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Presentasjon av produkt eller tjeneste</Template>
  <TotalTime>8</TotalTime>
  <Words>396</Words>
  <Application>Microsoft Office PowerPoint</Application>
  <PresentationFormat>Skjermfremvisning (4:3)</PresentationFormat>
  <Paragraphs>96</Paragraphs>
  <Slides>9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9</vt:i4>
      </vt:variant>
    </vt:vector>
  </HeadingPairs>
  <TitlesOfParts>
    <vt:vector size="17" baseType="lpstr">
      <vt:lpstr>Arial</vt:lpstr>
      <vt:lpstr>Garamond</vt:lpstr>
      <vt:lpstr>Times New Roman</vt:lpstr>
      <vt:lpstr>Tw Cen MT</vt:lpstr>
      <vt:lpstr>Tw Cen MT Condensed</vt:lpstr>
      <vt:lpstr>Wingdings 3</vt:lpstr>
      <vt:lpstr>Presentasjon av produkt eller tjeneste</vt:lpstr>
      <vt:lpstr>Integral</vt:lpstr>
      <vt:lpstr>Selge et produkt eller en tjeneste</vt:lpstr>
      <vt:lpstr>Innledning</vt:lpstr>
      <vt:lpstr>Forretningsmuligheter</vt:lpstr>
      <vt:lpstr>Våre produkter og tjenester</vt:lpstr>
      <vt:lpstr>Kostnadssammenligning</vt:lpstr>
      <vt:lpstr>Våre sterke sider</vt:lpstr>
      <vt:lpstr>Hovedfordeler med produkt eller tjeneste</vt:lpstr>
      <vt:lpstr>Neste trinn</vt:lpstr>
      <vt:lpstr>Kontaktinformasjon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Selge et produkt eller en tjeneste</dc:title>
  <dc:subject/>
  <dc:creator>Skape: for etablerer i Rogaland</dc:creator>
  <cp:keywords/>
  <dc:description/>
  <cp:lastModifiedBy>Skape: for etablerere i Rogaland</cp:lastModifiedBy>
  <cp:revision>6</cp:revision>
  <dcterms:created xsi:type="dcterms:W3CDTF">2006-12-11T19:29:51Z</dcterms:created>
  <dcterms:modified xsi:type="dcterms:W3CDTF">2015-03-31T07:29:19Z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TC010178481044</vt:lpwstr>
  </property>
</Properties>
</file>