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4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A7959C71-B73A-49FF-9308-B24F710812B5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D6790D8E-0C56-4F61-9B17-7A387442778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88662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nb-NO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5468FC2B-D455-4AC4-9C5E-9317124768F4}" type="datetimeFigureOut">
              <a:pPr/>
              <a:t>3/31/2015</a:t>
            </a:fld>
            <a:endParaRPr lang="nb-NO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nb-NO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nb-NO"/>
              <a:t>Klikk for å redigere stiler for hovedtekst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nb-NO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1399807D-D128-4837-BF84-5EA633F317AE}" type="slidenum"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4363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nb-NO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nb-NO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nb-NO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nb-NO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nb-NO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nb-NO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nb-NO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nb-NO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nb-NO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1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6466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10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9016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11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4477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12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38398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13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18873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14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109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15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6872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16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53811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17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9305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2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77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3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44725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4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23046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5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18915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6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32078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7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34733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8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46040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nb-NO" smtClean="0"/>
              <a:pPr/>
              <a:t>31.03.2015</a:t>
            </a:fld>
            <a:endParaRPr lang="nb-NO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nb-NO" smtClean="0"/>
              <a:pPr/>
              <a:t>9</a:t>
            </a:fld>
            <a:endParaRPr lang="nb-NO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83233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b-NO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b-NO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 latinLnBrk="0">
              <a:defRPr lang="nb-NO" cap="all" baseline="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 latinLnBrk="0">
              <a:buNone/>
              <a:defRPr lang="nb-NO"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 latinLnBrk="0">
              <a:defRPr lang="nb-NO" sz="2000">
                <a:solidFill>
                  <a:srgbClr val="FFFFFF"/>
                </a:solidFill>
              </a:defRPr>
            </a:lvl1pPr>
          </a:lstStyle>
          <a:p>
            <a:pPr algn="ctr"/>
            <a:fld id="{047E157E-8DCB-4F70-A0AF-5EB586A91DD4}" type="datetime1">
              <a:rPr lang="nb-NO">
                <a:solidFill>
                  <a:srgbClr val="FFFFFF"/>
                </a:solidFill>
              </a:rPr>
              <a:pPr algn="ctr"/>
              <a:t>31.03.2015</a:t>
            </a:fld>
            <a:endParaRPr lang="nb-NO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 latinLnBrk="0">
              <a:defRPr lang="nb-NO">
                <a:solidFill>
                  <a:schemeClr val="tx2"/>
                </a:solidFill>
              </a:defRPr>
            </a:lvl1pPr>
          </a:lstStyle>
          <a:p>
            <a:pPr algn="r"/>
            <a:endParaRPr lang="nb-NO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latinLnBrk="0">
              <a:defRPr lang="nb-NO">
                <a:solidFill>
                  <a:schemeClr val="tx2"/>
                </a:solidFill>
              </a:defRPr>
            </a:lvl1pPr>
          </a:lstStyle>
          <a:p>
            <a:fld id="{8F82E0A0-C266-4798-8C8F-B9F91E9DA37E}" type="slidenum">
              <a:rPr lang="nb-NO">
                <a:solidFill>
                  <a:schemeClr val="tx2"/>
                </a:solidFill>
              </a:rPr>
              <a:pPr/>
              <a:t>‹#›</a:t>
            </a:fld>
            <a:endParaRPr lang="nb-NO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/>
              <a:t>Klikk for å redigere stilen for hovedtittelen</a:t>
            </a:r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B819-6633-4615-BB07-C55D005E14AD}" type="datetimeFigureOut">
              <a:pPr/>
              <a:t>3/31/2015</a:t>
            </a:fld>
            <a:endParaRPr lang="nb-NO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5222-B196-4F9B-9AEC-1292459A754A}" type="slidenum"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8645-E80F-450A-B756-91DCB9A8A25E}" type="datetime1">
              <a:pPr/>
              <a:t>3/31/2015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nb-NO"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nb-NO">
                <a:solidFill>
                  <a:srgbClr val="FFFFFF"/>
                </a:solidFill>
              </a:rPr>
              <a:pPr/>
              <a:t>‹#›</a:t>
            </a:fld>
            <a:endParaRPr lang="nb-NO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pPr/>
              <a:t>3/31/2015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nb-NO"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nb-NO">
                <a:solidFill>
                  <a:srgbClr val="FFFFFF"/>
                </a:solidFill>
              </a:rPr>
              <a:pPr/>
              <a:t>‹#›</a:t>
            </a:fld>
            <a:endParaRPr lang="nb-NO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pPr/>
              <a:t>3/31/2015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latinLnBrk="0">
              <a:defRPr lang="nb-NO">
                <a:solidFill>
                  <a:schemeClr val="tx2"/>
                </a:solidFill>
              </a:defRPr>
            </a:lvl1pPr>
          </a:lstStyle>
          <a:p>
            <a:fld id="{A3F7CB7D-F184-43C7-B6FD-03D728E1BBFF}" type="slidenum">
              <a:rPr lang="nb-NO">
                <a:solidFill>
                  <a:schemeClr val="tx2"/>
                </a:solidFill>
              </a:rPr>
              <a:pPr/>
              <a:t>‹#›</a:t>
            </a:fld>
            <a:endParaRPr lang="nb-NO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tel og 2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/>
              <a:t>Klikk for å redigere stilen for hovedtittelen</a:t>
            </a:r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0183-A4F0-4B5F-923C-1EA91824690E}" type="datetimeFigureOut">
              <a:pPr/>
              <a:t>3/31/2015</a:t>
            </a:fld>
            <a:endParaRPr lang="nb-NO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475A-FCA3-4B41-B368-0F71602C96B4}" type="slidenum"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tel og tekst for to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/>
              <a:t>Klikk for å redigere stilen for hovedtittelen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0183-A4F0-4B5F-923C-1EA91824690E}" type="datetimeFigureOut">
              <a:pPr/>
              <a:t>3/31/2015</a:t>
            </a:fld>
            <a:endParaRPr lang="nb-NO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475A-FCA3-4B41-B368-0F71602C96B4}" type="slidenum"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nb-NO"/>
              <a:t>Klikk for å redigere stilen for hovedtittelen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nb-NO"/>
              <a:t>Klikk for å redigere stiler for hovedtekst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  <a:p>
            <a:pPr lvl="5"/>
            <a:r>
              <a:rPr lang="nb-NO"/>
              <a:t>Sjette nivå</a:t>
            </a:r>
          </a:p>
          <a:p>
            <a:pPr lvl="6"/>
            <a:r>
              <a:rPr lang="nb-NO"/>
              <a:t>Sjuende nivå</a:t>
            </a:r>
          </a:p>
          <a:p>
            <a:pPr lvl="7"/>
            <a:r>
              <a:rPr lang="nb-NO"/>
              <a:t>Åttende nivå</a:t>
            </a:r>
          </a:p>
          <a:p>
            <a:pPr lvl="8"/>
            <a:r>
              <a:rPr lang="nb-NO"/>
              <a:t>Niende nivå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latinLnBrk="0">
              <a:defRPr lang="nb-NO" sz="1400">
                <a:solidFill>
                  <a:schemeClr val="tx2"/>
                </a:solidFill>
              </a:defRPr>
            </a:lvl1pPr>
          </a:lstStyle>
          <a:p>
            <a:fld id="{E4606EA6-EFEA-4C30-9264-4F9291A5780D}" type="datetime1">
              <a:pPr/>
              <a:t>3/31/2015</a:t>
            </a:fld>
            <a:endParaRPr lang="nb-NO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latinLnBrk="0">
              <a:defRPr lang="nb-NO" sz="1400">
                <a:solidFill>
                  <a:schemeClr val="tx2"/>
                </a:solidFill>
              </a:defRPr>
            </a:lvl1pPr>
          </a:lstStyle>
          <a:p>
            <a:pPr algn="r"/>
            <a:endParaRPr lang="nb-NO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b-NO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b-N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latinLnBrk="0">
              <a:defRPr lang="nb-NO" sz="1400" b="1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nb-NO" sz="1400" b="1">
                <a:solidFill>
                  <a:srgbClr val="FFFFFF"/>
                </a:solidFill>
              </a:rPr>
              <a:pPr algn="ctr"/>
              <a:t>‹#›</a:t>
            </a:fld>
            <a:endParaRPr lang="nb-NO" sz="1400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algn="l" rtl="0" eaLnBrk="1" latinLnBrk="0" hangingPunct="1">
        <a:spcBef>
          <a:spcPct val="0"/>
        </a:spcBef>
        <a:buNone/>
        <a:defRPr lang="nb-NO" sz="44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lang="nb-NO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lang="nb-NO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lang="nb-NO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lang="nb-NO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lang="nb-NO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lang="nb-NO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lang="nb-NO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nb-NO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nb-NO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nb-NO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nb-NO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nb-NO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nb-NO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nb-NO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nb-NO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nb-NO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Markedsføringsplan</a:t>
            </a:r>
            <a:endParaRPr lang="nb-NO"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Navn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188640"/>
            <a:ext cx="1768239" cy="177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Reklame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Strategi og gjennomføring</a:t>
            </a:r>
          </a:p>
          <a:p>
            <a:pPr lvl="1"/>
            <a:r>
              <a:rPr lang="nb-NO"/>
              <a:t>Oversikt over strategi</a:t>
            </a:r>
          </a:p>
          <a:p>
            <a:pPr lvl="1"/>
            <a:r>
              <a:rPr lang="nb-NO"/>
              <a:t>Oversikt over media og tidsberegning</a:t>
            </a:r>
          </a:p>
          <a:p>
            <a:pPr lvl="1"/>
            <a:r>
              <a:rPr lang="nb-NO"/>
              <a:t>Oversikt over reklameutgifter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Andre reklamefremstøt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/>
              <a:t>Direkte markedsføring</a:t>
            </a:r>
          </a:p>
          <a:p>
            <a:pPr lvl="1"/>
            <a:r>
              <a:rPr lang="nb-NO"/>
              <a:t>Oversikt over strategi, hjelpemidler og tidsberegning</a:t>
            </a:r>
          </a:p>
          <a:p>
            <a:pPr lvl="1"/>
            <a:r>
              <a:rPr lang="nb-NO"/>
              <a:t>Oversikt over responsmål, mål og budsjett</a:t>
            </a:r>
          </a:p>
          <a:p>
            <a:pPr marL="342900" indent="-342900" algn="l" latinLnBrk="0">
              <a:spcBef>
                <a:spcPct val="20000"/>
              </a:spcBef>
              <a:buChar char="•"/>
            </a:pPr>
            <a:r>
              <a:rPr lang="nb-NO"/>
              <a:t>Tredjeparts markedsføring</a:t>
            </a:r>
          </a:p>
          <a:p>
            <a:pPr marL="742950" lvl="1" indent="-285750" algn="l" latinLnBrk="0">
              <a:spcBef>
                <a:spcPct val="20000"/>
              </a:spcBef>
              <a:buChar char="–"/>
            </a:pPr>
            <a:r>
              <a:rPr lang="nb-NO"/>
              <a:t>Felles markedsføringsarrangementer med andre firmaer</a:t>
            </a:r>
          </a:p>
          <a:p>
            <a:pPr marL="342900" indent="-342900" algn="l" latinLnBrk="0">
              <a:spcBef>
                <a:spcPct val="20000"/>
              </a:spcBef>
              <a:buChar char="•"/>
            </a:pPr>
            <a:r>
              <a:rPr lang="nb-NO"/>
              <a:t>Markedsføringsprogrammer</a:t>
            </a:r>
          </a:p>
          <a:p>
            <a:pPr marL="742950" lvl="1" indent="-285750" algn="l" latinLnBrk="0">
              <a:spcBef>
                <a:spcPct val="20000"/>
              </a:spcBef>
              <a:buChar char="–"/>
            </a:pPr>
            <a:r>
              <a:rPr lang="nb-NO"/>
              <a:t>Andre reklameprogrammer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Prising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Prising</a:t>
            </a:r>
          </a:p>
          <a:p>
            <a:pPr lvl="1"/>
            <a:r>
              <a:rPr lang="nb-NO"/>
              <a:t>Sammenfatt bestemt prising eller bestemte prisstrategier</a:t>
            </a:r>
          </a:p>
          <a:p>
            <a:pPr lvl="1"/>
            <a:r>
              <a:rPr lang="nb-NO"/>
              <a:t>Sammenlign med lignende produkter</a:t>
            </a:r>
          </a:p>
          <a:p>
            <a:r>
              <a:rPr lang="nb-NO"/>
              <a:t>Policyer</a:t>
            </a:r>
          </a:p>
          <a:p>
            <a:pPr lvl="1"/>
            <a:r>
              <a:rPr lang="nb-NO"/>
              <a:t>Sammenfatt policy som er relevant for å forstå viktige prisspørsmål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Distribusjon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Distribusjonsstrategi</a:t>
            </a:r>
          </a:p>
          <a:p>
            <a:r>
              <a:rPr lang="nb-NO"/>
              <a:t>Distribusjonskanaler</a:t>
            </a:r>
          </a:p>
          <a:p>
            <a:pPr lvl="1"/>
            <a:r>
              <a:rPr lang="nb-NO"/>
              <a:t>Sammenfatt distribusjonskanaler</a:t>
            </a:r>
          </a:p>
          <a:p>
            <a:r>
              <a:rPr lang="nb-NO"/>
              <a:t>Distribusjon per kanal</a:t>
            </a:r>
          </a:p>
          <a:p>
            <a:r>
              <a:rPr lang="nb-NO"/>
              <a:t>Vis plan for hvilken prosentandel av distribusjon som skal utføres av hver kanal – et sektordiagram kan være nyttig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Vertikale markeder/segmenter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Vertikale markedsmuligheter</a:t>
            </a:r>
          </a:p>
          <a:p>
            <a:pPr lvl="1"/>
            <a:r>
              <a:rPr lang="nb-NO"/>
              <a:t>Diskuter bestemte markedssegmentmuligheter</a:t>
            </a:r>
          </a:p>
          <a:p>
            <a:pPr lvl="1"/>
            <a:r>
              <a:rPr lang="nb-NO"/>
              <a:t>Behandle distribusjonsstrategier for disse markedene eller segmentene</a:t>
            </a:r>
          </a:p>
          <a:p>
            <a:pPr lvl="1"/>
            <a:r>
              <a:rPr lang="nb-NO"/>
              <a:t>Behandle bruk av partnerroller til tredjeparter i distribusjon til vertikale markeder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Internasjonalt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Internasjonal distribusjon</a:t>
            </a:r>
          </a:p>
          <a:p>
            <a:pPr lvl="1"/>
            <a:r>
              <a:rPr lang="nb-NO"/>
              <a:t>Behandle distribusjonsstrategier</a:t>
            </a:r>
          </a:p>
          <a:p>
            <a:pPr lvl="1"/>
            <a:r>
              <a:rPr lang="nb-NO"/>
              <a:t>Diskuter spørsmål som er spesifikke for internasjonal distribusjon</a:t>
            </a:r>
          </a:p>
          <a:p>
            <a:r>
              <a:rPr lang="nb-NO"/>
              <a:t>Internasjonal prisstrategi</a:t>
            </a:r>
          </a:p>
          <a:p>
            <a:r>
              <a:rPr lang="nb-NO"/>
              <a:t>Lokaliseringsspørsmål</a:t>
            </a:r>
          </a:p>
          <a:p>
            <a:pPr lvl="1"/>
            <a:r>
              <a:rPr lang="nb-NO"/>
              <a:t>Fremhev krav for lokale produktvariasjoner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Suksessformularer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Mål for første år</a:t>
            </a:r>
          </a:p>
          <a:p>
            <a:r>
              <a:rPr lang="nb-NO"/>
              <a:t>Mål for flere år</a:t>
            </a:r>
          </a:p>
          <a:p>
            <a:r>
              <a:rPr lang="nb-NO"/>
              <a:t>Mål for suksess/fiasko</a:t>
            </a:r>
          </a:p>
          <a:p>
            <a:r>
              <a:rPr lang="nb-NO"/>
              <a:t>Krav til suksess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Tidsplan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Høydepunkt i 18 måneders tidsplan</a:t>
            </a:r>
          </a:p>
          <a:p>
            <a:r>
              <a:rPr lang="nb-NO"/>
              <a:t>Tidsberegning</a:t>
            </a:r>
          </a:p>
          <a:p>
            <a:pPr lvl="1"/>
            <a:r>
              <a:rPr lang="nb-NO"/>
              <a:t>Isoler tidsberegningsavhengigheter som er avgjørende for suksess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Markedssammendrag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Marked: fortid, nåtid og fremtid</a:t>
            </a:r>
          </a:p>
          <a:p>
            <a:pPr lvl="1"/>
            <a:r>
              <a:rPr lang="nb-NO"/>
              <a:t>Gjennomgå endringer i markedsandel, lederskap, aktører, markedsendringer, kostnader, prising og konkurranse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Produktdefinisjon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Beskriv produktet eller tjenesten som markedsføres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Konkurranse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Det konkurransepregede miljøet</a:t>
            </a:r>
          </a:p>
          <a:p>
            <a:pPr lvl="1"/>
            <a:r>
              <a:rPr lang="nb-NO"/>
              <a:t>Gi en oversikt over produktkonkurrenter og deres sterke og svake sider</a:t>
            </a:r>
          </a:p>
          <a:p>
            <a:pPr lvl="1"/>
            <a:r>
              <a:rPr lang="nb-NO"/>
              <a:t>Plasser hver konkurrents produkt mot det nye produktet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Plassering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Plassering av produkt eller tjeneste</a:t>
            </a:r>
          </a:p>
          <a:p>
            <a:pPr lvl="1"/>
            <a:r>
              <a:rPr lang="nb-NO"/>
              <a:t>Uttalelse som klart definerer produktet i markedet og mot konkurransen over tid</a:t>
            </a:r>
          </a:p>
          <a:p>
            <a:pPr marL="342900" indent="-342900" algn="l" latinLnBrk="0">
              <a:spcBef>
                <a:spcPct val="20000"/>
              </a:spcBef>
              <a:buChar char="•"/>
            </a:pPr>
            <a:r>
              <a:rPr lang="nb-NO"/>
              <a:t>Forbrukerløfte</a:t>
            </a:r>
          </a:p>
          <a:p>
            <a:pPr marL="742950" lvl="1" indent="-285750" algn="l" latinLnBrk="0">
              <a:spcBef>
                <a:spcPct val="20000"/>
              </a:spcBef>
              <a:buChar char="–"/>
            </a:pPr>
            <a:r>
              <a:rPr lang="nb-NO"/>
              <a:t>Uttalelse som sammenfatter fordelen ved produktet eller tjenesten for forbrukeren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Kommunikasjonsstrategier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Meldinger etter bruker</a:t>
            </a:r>
          </a:p>
          <a:p>
            <a:r>
              <a:rPr lang="nb-NO"/>
              <a:t>demografi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Pakking og fullbyrdelse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Produktpakking</a:t>
            </a:r>
          </a:p>
          <a:p>
            <a:pPr lvl="1"/>
            <a:r>
              <a:rPr lang="nb-NO"/>
              <a:t>Diskuter formfaktor, prising, utseende og strategi</a:t>
            </a:r>
          </a:p>
          <a:p>
            <a:pPr lvl="1"/>
            <a:r>
              <a:rPr lang="nb-NO"/>
              <a:t>Diskuter oppfyllelsessaker for elementer som ikke sendes direkte med produktet</a:t>
            </a:r>
          </a:p>
          <a:p>
            <a:pPr marL="342900" indent="-342900" algn="l" latinLnBrk="0">
              <a:spcBef>
                <a:spcPct val="20000"/>
              </a:spcBef>
              <a:buChar char="•"/>
            </a:pPr>
            <a:r>
              <a:rPr lang="nb-NO"/>
              <a:t>Varers inntakskost</a:t>
            </a:r>
          </a:p>
          <a:p>
            <a:pPr marL="742950" lvl="1" indent="-285750" algn="l" latinLnBrk="0">
              <a:spcBef>
                <a:spcPct val="20000"/>
              </a:spcBef>
              <a:buChar char="–"/>
            </a:pPr>
            <a:r>
              <a:rPr lang="nb-NO"/>
              <a:t>Oppsummer varenes inntakskost og stykkliste på høyt nivå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Lanseringsstrategier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Lanseringsplan</a:t>
            </a:r>
          </a:p>
          <a:p>
            <a:pPr lvl="1"/>
            <a:r>
              <a:rPr lang="nb-NO"/>
              <a:t>Hvis produktet annonseres</a:t>
            </a:r>
          </a:p>
          <a:p>
            <a:pPr marL="342900" indent="-342900" algn="l" latinLnBrk="0">
              <a:spcBef>
                <a:spcPct val="20000"/>
              </a:spcBef>
              <a:buChar char="•"/>
            </a:pPr>
            <a:r>
              <a:rPr lang="nb-NO"/>
              <a:t>Kampanjebudsjett</a:t>
            </a:r>
          </a:p>
          <a:p>
            <a:pPr marL="342900" indent="-342900" algn="l" latinLnBrk="0">
              <a:spcBef>
                <a:spcPct val="20000"/>
              </a:spcBef>
              <a:buChar char="•"/>
            </a:pPr>
            <a:r>
              <a:rPr lang="nb-NO"/>
              <a:t>Lever reservemateriale med detaljert budsjettinformasjon for gjennomgang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PR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Strategi og gjennomføring</a:t>
            </a:r>
          </a:p>
          <a:p>
            <a:pPr lvl="1"/>
            <a:r>
              <a:rPr lang="nb-NO"/>
              <a:t>PR-strategier</a:t>
            </a:r>
          </a:p>
          <a:p>
            <a:pPr lvl="1"/>
            <a:r>
              <a:rPr lang="nb-NO"/>
              <a:t>Høydepunkter i PR-planer</a:t>
            </a:r>
          </a:p>
          <a:p>
            <a:pPr lvl="1"/>
            <a:r>
              <a:rPr lang="nb-NO"/>
              <a:t>Ha ekstra PR-plan, inkludert lederkalendre, foredrag, konferanseplaner, osv.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knolog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F7915"/>
      </a:hlink>
      <a:folHlink>
        <a:srgbClr val="9966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A06E888-C30B-4671-A711-BB715ACB79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Markedsplan</Template>
  <TotalTime>0</TotalTime>
  <Words>358</Words>
  <Application>Microsoft Office PowerPoint</Application>
  <PresentationFormat>Skjermfremvisning (4:3)</PresentationFormat>
  <Paragraphs>115</Paragraphs>
  <Slides>17</Slides>
  <Notes>17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2" baseType="lpstr">
      <vt:lpstr>Calibri</vt:lpstr>
      <vt:lpstr>Tw Cen MT</vt:lpstr>
      <vt:lpstr>Wingdings</vt:lpstr>
      <vt:lpstr>Wingdings 2</vt:lpstr>
      <vt:lpstr>Teknologi</vt:lpstr>
      <vt:lpstr>Markedsføringsplan</vt:lpstr>
      <vt:lpstr>Markedssammendrag</vt:lpstr>
      <vt:lpstr>Produktdefinisjon</vt:lpstr>
      <vt:lpstr>Konkurranse</vt:lpstr>
      <vt:lpstr>Plassering</vt:lpstr>
      <vt:lpstr>Kommunikasjonsstrategier</vt:lpstr>
      <vt:lpstr>Pakking og fullbyrdelse</vt:lpstr>
      <vt:lpstr>Lanseringsstrategier</vt:lpstr>
      <vt:lpstr>PR</vt:lpstr>
      <vt:lpstr>Reklame</vt:lpstr>
      <vt:lpstr>Andre reklamefremstøt</vt:lpstr>
      <vt:lpstr>Prising</vt:lpstr>
      <vt:lpstr>Distribusjon</vt:lpstr>
      <vt:lpstr>Vertikale markeder/segmenter</vt:lpstr>
      <vt:lpstr>Internasjonalt</vt:lpstr>
      <vt:lpstr>Suksessformularer</vt:lpstr>
      <vt:lpstr>Tidsplan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2015-03-31T05:59:02Z</dcterms:created>
  <dcterms:modified xsi:type="dcterms:W3CDTF">2015-03-31T05:59:24Z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TC101079699990</vt:lpwstr>
  </property>
</Properties>
</file>